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5"/>
  </p:notesMasterIdLst>
  <p:sldIdLst>
    <p:sldId id="306" r:id="rId3"/>
    <p:sldId id="315" r:id="rId4"/>
    <p:sldId id="257" r:id="rId5"/>
    <p:sldId id="308" r:id="rId6"/>
    <p:sldId id="311" r:id="rId7"/>
    <p:sldId id="310" r:id="rId8"/>
    <p:sldId id="337" r:id="rId9"/>
    <p:sldId id="328" r:id="rId10"/>
    <p:sldId id="329" r:id="rId11"/>
    <p:sldId id="330" r:id="rId12"/>
    <p:sldId id="331" r:id="rId13"/>
    <p:sldId id="332" r:id="rId14"/>
    <p:sldId id="345" r:id="rId15"/>
    <p:sldId id="309" r:id="rId16"/>
    <p:sldId id="316" r:id="rId17"/>
    <p:sldId id="312" r:id="rId18"/>
    <p:sldId id="322" r:id="rId19"/>
    <p:sldId id="324" r:id="rId20"/>
    <p:sldId id="326" r:id="rId21"/>
    <p:sldId id="338" r:id="rId22"/>
    <p:sldId id="323" r:id="rId23"/>
    <p:sldId id="321" r:id="rId24"/>
    <p:sldId id="336" r:id="rId25"/>
    <p:sldId id="340" r:id="rId26"/>
    <p:sldId id="339" r:id="rId27"/>
    <p:sldId id="341" r:id="rId28"/>
    <p:sldId id="347" r:id="rId29"/>
    <p:sldId id="307" r:id="rId30"/>
    <p:sldId id="327" r:id="rId31"/>
    <p:sldId id="334" r:id="rId32"/>
    <p:sldId id="348" r:id="rId33"/>
    <p:sldId id="317" r:id="rId34"/>
    <p:sldId id="349" r:id="rId35"/>
    <p:sldId id="350" r:id="rId36"/>
    <p:sldId id="342" r:id="rId37"/>
    <p:sldId id="313" r:id="rId38"/>
    <p:sldId id="314" r:id="rId39"/>
    <p:sldId id="319" r:id="rId40"/>
    <p:sldId id="318" r:id="rId41"/>
    <p:sldId id="344" r:id="rId42"/>
    <p:sldId id="343" r:id="rId43"/>
    <p:sldId id="33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891AE-E413-4BB4-B310-57069382CE1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C0DA4-E0C6-4494-B3F3-2CB714CA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8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C60D-ABB0-4EEF-9420-F2EBDE31A334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1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E34A-C817-49EE-B715-369410568BEA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7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AF95-8D26-4E25-8DE3-17D1A1B46CB2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91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539ED70-B5DA-4978-B2F4-D34E529C0505}" type="datetime1">
              <a:rPr lang="en-US" smtClean="0"/>
              <a:t>11/2/2022</a:t>
            </a:fld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837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0479100" y="3481451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99691" y="12844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B7F9BEB7-4AC3-46B1-9459-EA0C9168344F}" type="datetime1">
              <a:rPr lang="en-US" smtClean="0"/>
              <a:t>11/2/2022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389469" y="6275687"/>
            <a:ext cx="2083183" cy="49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750288" y="6482965"/>
            <a:ext cx="1577856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18767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189" marR="0" lvl="0" indent="-228594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6402241-0224-4EF4-BD5A-A0EA3BB2ED23}" type="datetime1">
              <a:rPr lang="en-US" smtClean="0"/>
              <a:t>11/2/2022</a:t>
            </a:fld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1696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DE38F6BC-A929-43F9-868D-C7BFE5E2EDCC}" type="datetime1">
              <a:rPr lang="en-US" smtClean="0"/>
              <a:t>11/2/2022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4154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457201" y="1535113"/>
            <a:ext cx="40401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189" marR="0" lvl="0" indent="-22859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57201" y="2174875"/>
            <a:ext cx="40401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9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189" marR="0" lvl="0" indent="-22859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9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8F94564-CF8B-4E76-8474-EBDA01920751}" type="datetime1">
              <a:rPr lang="en-US" smtClean="0"/>
              <a:t>11/2/2022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223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17EE545-3209-4933-9852-1F35C804C63E}" type="datetime1">
              <a:rPr lang="en-US" smtClean="0"/>
              <a:t>11/2/2022</a:t>
            </a:fld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4054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6739C48-552A-4F54-B3CF-698660F7BF6F}" type="datetime1">
              <a:rPr lang="en-US" smtClean="0"/>
              <a:t>11/2/2022</a:t>
            </a:fld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3852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73051"/>
            <a:ext cx="3008400" cy="1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1" y="273051"/>
            <a:ext cx="5111700" cy="5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22859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9F60325-E049-4EED-AF9D-5AE151ADA88A}" type="datetime1">
              <a:rPr lang="en-US" smtClean="0"/>
              <a:t>11/2/2022</a:t>
            </a:fld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347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D329-61F5-4ACB-84DC-44FC1988F153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22859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73F644D-CA11-44B8-A48A-BA25823BBF4F}" type="datetime1">
              <a:rPr lang="en-US" smtClean="0"/>
              <a:t>11/2/2022</a:t>
            </a:fld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7170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309000" y="-251600"/>
            <a:ext cx="4526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F0B3186-EA20-4B57-B5B5-5DD0AB1BC9E1}" type="datetime1">
              <a:rPr lang="en-US" smtClean="0"/>
              <a:t>11/2/2022</a:t>
            </a:fld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291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4732300" y="2171737"/>
            <a:ext cx="5851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541300" y="190537"/>
            <a:ext cx="58516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73A6B2D-10EC-4CB1-907B-81C1FF17F2D1}" type="datetime1">
              <a:rPr lang="en-US" smtClean="0"/>
              <a:t>11/2/2022</a:t>
            </a:fld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682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B6E6F-5CD2-4C49-B6B5-6C2EC543201C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1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3753-D6F0-4B68-BD24-CF048FB6C3AD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73828-5CDC-49D5-91CD-AAAB1EA1A38F}" type="datetime1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5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ABBF-F897-487A-82B4-4C24427428A2}" type="datetime1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7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2F63-69F2-4328-8781-5D6504B18BDA}" type="datetime1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3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6988-0349-4091-B882-225AD0555D3A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9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7C01-906E-4883-9477-017CD4A4E02C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6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32DB4-9D5B-4262-A01B-251C8C8272F8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C3F7F-203E-4732-AE28-AC361BF27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5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C252DA9-4478-499D-BA99-0343356140CE}" type="datetime1">
              <a:rPr lang="en-US" smtClean="0"/>
              <a:t>11/2/2022</a:t>
            </a:fld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95758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onxin.github.io/wevi/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FFBA0-74EB-44CD-9AEB-55E6A5AB4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  <a:defRPr/>
              </a:pPr>
              <a:t>1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69E75B-ED42-6084-D12B-29FCEA0B6823}"/>
              </a:ext>
            </a:extLst>
          </p:cNvPr>
          <p:cNvSpPr txBox="1">
            <a:spLocks/>
          </p:cNvSpPr>
          <p:nvPr/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en-US" sz="4000" dirty="0"/>
              <a:t>Sparse Representation Method </a:t>
            </a:r>
          </a:p>
          <a:p>
            <a:pPr defTabSz="1219170">
              <a:buClr>
                <a:srgbClr val="000000"/>
              </a:buClr>
            </a:pPr>
            <a:r>
              <a:rPr lang="en-US" sz="4000" dirty="0"/>
              <a:t>for </a:t>
            </a:r>
            <a:br>
              <a:rPr lang="en-US" sz="4000" dirty="0"/>
            </a:br>
            <a:r>
              <a:rPr lang="en-US" sz="4000" dirty="0"/>
              <a:t>Whole Graph Embedding</a:t>
            </a:r>
            <a:endParaRPr lang="en-US" sz="4000" kern="0" dirty="0">
              <a:solidFill>
                <a:srgbClr val="00000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EE73300-9A0D-024D-DF1E-1FDDAF471681}"/>
              </a:ext>
            </a:extLst>
          </p:cNvPr>
          <p:cNvSpPr txBox="1">
            <a:spLocks/>
          </p:cNvSpPr>
          <p:nvPr/>
        </p:nvSpPr>
        <p:spPr>
          <a:xfrm>
            <a:off x="1143000" y="3878083"/>
            <a:ext cx="6858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238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3048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9050" indent="0" algn="ctr">
              <a:buNone/>
            </a:pPr>
            <a:r>
              <a:rPr lang="en-US" sz="1800" dirty="0"/>
              <a:t>Oral Comprehensive Exam</a:t>
            </a:r>
          </a:p>
          <a:p>
            <a:pPr marL="19050" indent="0" algn="ctr">
              <a:buNone/>
            </a:pPr>
            <a:r>
              <a:rPr lang="en-US" sz="1800" dirty="0"/>
              <a:t>Kaveen Liyanage</a:t>
            </a:r>
          </a:p>
          <a:p>
            <a:pPr marL="19050" indent="0" algn="ctr">
              <a:buNone/>
            </a:pPr>
            <a:endParaRPr lang="en-US" sz="1800" dirty="0"/>
          </a:p>
          <a:p>
            <a:pPr marL="19050" indent="0" algn="ctr">
              <a:buNone/>
            </a:pPr>
            <a:r>
              <a:rPr lang="en-US" sz="1800" dirty="0"/>
              <a:t>Dr. Bradley Whitaker</a:t>
            </a:r>
          </a:p>
          <a:p>
            <a:pPr marL="19050" indent="0" algn="ctr">
              <a:buNone/>
            </a:pPr>
            <a:r>
              <a:rPr lang="en-US" sz="1800" dirty="0"/>
              <a:t>Dr. Rob Maher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20891F-55AF-5B0A-1706-9C48CD8EB8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47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Objectives overview</a:t>
            </a:r>
            <a:b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10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E55B44-DA7E-83F2-89BB-70CF05FC545D}"/>
              </a:ext>
            </a:extLst>
          </p:cNvPr>
          <p:cNvGrpSpPr/>
          <p:nvPr/>
        </p:nvGrpSpPr>
        <p:grpSpPr>
          <a:xfrm>
            <a:off x="219950" y="1523925"/>
            <a:ext cx="1029854" cy="2565224"/>
            <a:chOff x="292105" y="2054484"/>
            <a:chExt cx="1029854" cy="256522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923CB61-C697-AFC5-6C4E-68D7A3771D73}"/>
                </a:ext>
              </a:extLst>
            </p:cNvPr>
            <p:cNvSpPr/>
            <p:nvPr/>
          </p:nvSpPr>
          <p:spPr>
            <a:xfrm>
              <a:off x="292105" y="2054484"/>
              <a:ext cx="1029854" cy="256522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4977C1-F351-EBE1-59B7-5B59A1A8704E}"/>
                </a:ext>
              </a:extLst>
            </p:cNvPr>
            <p:cNvGrpSpPr/>
            <p:nvPr/>
          </p:nvGrpSpPr>
          <p:grpSpPr>
            <a:xfrm>
              <a:off x="460030" y="3395206"/>
              <a:ext cx="653822" cy="1060178"/>
              <a:chOff x="4935737" y="2061105"/>
              <a:chExt cx="952504" cy="15444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C4BF19-54CF-67D7-9541-060BA91BFFC5}"/>
                  </a:ext>
                </a:extLst>
              </p:cNvPr>
              <p:cNvSpPr/>
              <p:nvPr/>
            </p:nvSpPr>
            <p:spPr>
              <a:xfrm>
                <a:off x="5325037" y="2061105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D6E5D8E-496C-773D-935E-9CC62712BD2D}"/>
                  </a:ext>
                </a:extLst>
              </p:cNvPr>
              <p:cNvSpPr/>
              <p:nvPr/>
            </p:nvSpPr>
            <p:spPr>
              <a:xfrm>
                <a:off x="4935737" y="2438299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68E1783-7E9A-DC76-CDD6-F796238C4D9B}"/>
                  </a:ext>
                </a:extLst>
              </p:cNvPr>
              <p:cNvSpPr/>
              <p:nvPr/>
            </p:nvSpPr>
            <p:spPr>
              <a:xfrm>
                <a:off x="5629837" y="2365905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418DFC7-37D3-32F6-85B2-99C82595A404}"/>
                  </a:ext>
                </a:extLst>
              </p:cNvPr>
              <p:cNvSpPr/>
              <p:nvPr/>
            </p:nvSpPr>
            <p:spPr>
              <a:xfrm>
                <a:off x="5664124" y="2823105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FBD3B50-607A-E775-BCA8-3718E29E6156}"/>
                  </a:ext>
                </a:extLst>
              </p:cNvPr>
              <p:cNvSpPr/>
              <p:nvPr/>
            </p:nvSpPr>
            <p:spPr>
              <a:xfrm>
                <a:off x="5249467" y="3351681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52ED9FC-7E2F-9D84-13A3-E7E5F0FF36C5}"/>
                  </a:ext>
                </a:extLst>
              </p:cNvPr>
              <p:cNvSpPr/>
              <p:nvPr/>
            </p:nvSpPr>
            <p:spPr>
              <a:xfrm>
                <a:off x="5253200" y="2874089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1B4D4F2-2587-FE7A-7383-8CDD5A91229C}"/>
                  </a:ext>
                </a:extLst>
              </p:cNvPr>
              <p:cNvCxnSpPr>
                <a:stCxn id="30" idx="5"/>
                <a:endCxn id="32" idx="1"/>
              </p:cNvCxnSpPr>
              <p:nvPr/>
            </p:nvCxnSpPr>
            <p:spPr>
              <a:xfrm>
                <a:off x="5516333" y="2277836"/>
                <a:ext cx="146325" cy="125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D44D743-22B1-2F15-CCC3-9864531CC9FA}"/>
                  </a:ext>
                </a:extLst>
              </p:cNvPr>
              <p:cNvCxnSpPr>
                <a:cxnSpLocks/>
                <a:stCxn id="30" idx="3"/>
                <a:endCxn id="31" idx="7"/>
              </p:cNvCxnSpPr>
              <p:nvPr/>
            </p:nvCxnSpPr>
            <p:spPr>
              <a:xfrm flipH="1">
                <a:off x="5127034" y="2277837"/>
                <a:ext cx="230825" cy="1976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169A23E-261B-AEEC-E9FC-C3EE231E65BB}"/>
                  </a:ext>
                </a:extLst>
              </p:cNvPr>
              <p:cNvCxnSpPr>
                <a:stCxn id="32" idx="4"/>
                <a:endCxn id="33" idx="0"/>
              </p:cNvCxnSpPr>
              <p:nvPr/>
            </p:nvCxnSpPr>
            <p:spPr>
              <a:xfrm>
                <a:off x="5741896" y="2619821"/>
                <a:ext cx="34287" cy="203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B18A1A0-1CD2-05B2-7214-867FAAE5BD96}"/>
                  </a:ext>
                </a:extLst>
              </p:cNvPr>
              <p:cNvCxnSpPr>
                <a:stCxn id="31" idx="5"/>
                <a:endCxn id="35" idx="0"/>
              </p:cNvCxnSpPr>
              <p:nvPr/>
            </p:nvCxnSpPr>
            <p:spPr>
              <a:xfrm>
                <a:off x="5127033" y="2655030"/>
                <a:ext cx="238226" cy="2190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1AD9CCE-C104-D676-337E-F68826A0F7BC}"/>
                  </a:ext>
                </a:extLst>
              </p:cNvPr>
              <p:cNvCxnSpPr>
                <a:stCxn id="35" idx="4"/>
                <a:endCxn id="34" idx="0"/>
              </p:cNvCxnSpPr>
              <p:nvPr/>
            </p:nvCxnSpPr>
            <p:spPr>
              <a:xfrm flipH="1">
                <a:off x="5361526" y="3128005"/>
                <a:ext cx="3733" cy="2236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4EDA21C-B787-96D4-BF5D-3194CE4CB5C3}"/>
                  </a:ext>
                </a:extLst>
              </p:cNvPr>
              <p:cNvCxnSpPr>
                <a:stCxn id="33" idx="4"/>
                <a:endCxn id="34" idx="7"/>
              </p:cNvCxnSpPr>
              <p:nvPr/>
            </p:nvCxnSpPr>
            <p:spPr>
              <a:xfrm flipH="1">
                <a:off x="5440763" y="3077021"/>
                <a:ext cx="335420" cy="3118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4D10EB-A7D8-42D7-B60F-8FFB2212E068}"/>
                  </a:ext>
                </a:extLst>
              </p:cNvPr>
              <p:cNvCxnSpPr>
                <a:stCxn id="31" idx="4"/>
                <a:endCxn id="34" idx="1"/>
              </p:cNvCxnSpPr>
              <p:nvPr/>
            </p:nvCxnSpPr>
            <p:spPr>
              <a:xfrm>
                <a:off x="5047796" y="2692215"/>
                <a:ext cx="234492" cy="6966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Curved 42">
                <a:extLst>
                  <a:ext uri="{FF2B5EF4-FFF2-40B4-BE49-F238E27FC236}">
                    <a16:creationId xmlns:a16="http://schemas.microsoft.com/office/drawing/2014/main" id="{5E6D65C3-BE49-3EDE-30BC-94D91F40849A}"/>
                  </a:ext>
                </a:extLst>
              </p:cNvPr>
              <p:cNvCxnSpPr>
                <a:stCxn id="34" idx="2"/>
                <a:endCxn id="31" idx="2"/>
              </p:cNvCxnSpPr>
              <p:nvPr/>
            </p:nvCxnSpPr>
            <p:spPr>
              <a:xfrm rot="10800000">
                <a:off x="4935737" y="2565257"/>
                <a:ext cx="313730" cy="913382"/>
              </a:xfrm>
              <a:prstGeom prst="curvedConnector3">
                <a:avLst>
                  <a:gd name="adj1" fmla="val 17286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7A776-7929-E3C4-742B-B826E5813819}"/>
                </a:ext>
              </a:extLst>
            </p:cNvPr>
            <p:cNvGrpSpPr/>
            <p:nvPr/>
          </p:nvGrpSpPr>
          <p:grpSpPr>
            <a:xfrm>
              <a:off x="329855" y="2119917"/>
              <a:ext cx="718349" cy="1051013"/>
              <a:chOff x="6488720" y="2005866"/>
              <a:chExt cx="1055633" cy="154449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8E6E37F-B061-ECB3-544C-5D07417B238E}"/>
                  </a:ext>
                </a:extLst>
              </p:cNvPr>
              <p:cNvSpPr/>
              <p:nvPr/>
            </p:nvSpPr>
            <p:spPr>
              <a:xfrm>
                <a:off x="6981149" y="2005866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4768ED-5831-052B-284B-BE97BBAD91C4}"/>
                  </a:ext>
                </a:extLst>
              </p:cNvPr>
              <p:cNvSpPr/>
              <p:nvPr/>
            </p:nvSpPr>
            <p:spPr>
              <a:xfrm>
                <a:off x="6488720" y="2601091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C544043-A238-F31F-241A-99E3D3E8D712}"/>
                  </a:ext>
                </a:extLst>
              </p:cNvPr>
              <p:cNvSpPr/>
              <p:nvPr/>
            </p:nvSpPr>
            <p:spPr>
              <a:xfrm>
                <a:off x="7285949" y="2310666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6481892-A9CA-D577-95C6-A0ACEE017C9E}"/>
                  </a:ext>
                </a:extLst>
              </p:cNvPr>
              <p:cNvSpPr/>
              <p:nvPr/>
            </p:nvSpPr>
            <p:spPr>
              <a:xfrm>
                <a:off x="7320236" y="2767866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3CD590-552A-E95C-E9E3-A3AF6F17A6C0}"/>
                  </a:ext>
                </a:extLst>
              </p:cNvPr>
              <p:cNvSpPr/>
              <p:nvPr/>
            </p:nvSpPr>
            <p:spPr>
              <a:xfrm>
                <a:off x="6905579" y="3296442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78C5F-7A52-9EFA-B2E7-E447B9A3D6B5}"/>
                  </a:ext>
                </a:extLst>
              </p:cNvPr>
              <p:cNvSpPr/>
              <p:nvPr/>
            </p:nvSpPr>
            <p:spPr>
              <a:xfrm>
                <a:off x="6901911" y="2637601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641F04F-F9EA-10D4-B3D0-8DF912C30F67}"/>
                  </a:ext>
                </a:extLst>
              </p:cNvPr>
              <p:cNvCxnSpPr>
                <a:stCxn id="14" idx="5"/>
                <a:endCxn id="16" idx="1"/>
              </p:cNvCxnSpPr>
              <p:nvPr/>
            </p:nvCxnSpPr>
            <p:spPr>
              <a:xfrm>
                <a:off x="7172445" y="2222597"/>
                <a:ext cx="146325" cy="125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1B7A609-3EDB-D32F-7539-D92968696647}"/>
                  </a:ext>
                </a:extLst>
              </p:cNvPr>
              <p:cNvCxnSpPr>
                <a:stCxn id="14" idx="3"/>
                <a:endCxn id="15" idx="7"/>
              </p:cNvCxnSpPr>
              <p:nvPr/>
            </p:nvCxnSpPr>
            <p:spPr>
              <a:xfrm flipH="1">
                <a:off x="6680016" y="2222597"/>
                <a:ext cx="333954" cy="4156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69F6A5-32C5-0031-CB32-54053240578A}"/>
                  </a:ext>
                </a:extLst>
              </p:cNvPr>
              <p:cNvCxnSpPr>
                <a:stCxn id="16" idx="4"/>
                <a:endCxn id="17" idx="0"/>
              </p:cNvCxnSpPr>
              <p:nvPr/>
            </p:nvCxnSpPr>
            <p:spPr>
              <a:xfrm>
                <a:off x="7398008" y="2564582"/>
                <a:ext cx="34287" cy="203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97BC5EB-73CF-CC01-FA76-12E1D024BB9E}"/>
                  </a:ext>
                </a:extLst>
              </p:cNvPr>
              <p:cNvCxnSpPr>
                <a:cxnSpLocks/>
                <a:stCxn id="16" idx="3"/>
                <a:endCxn id="19" idx="7"/>
              </p:cNvCxnSpPr>
              <p:nvPr/>
            </p:nvCxnSpPr>
            <p:spPr>
              <a:xfrm flipH="1">
                <a:off x="7093207" y="2527397"/>
                <a:ext cx="225563" cy="1473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A38D8B1-E17A-D592-AF15-7BAE5BB71E3C}"/>
                  </a:ext>
                </a:extLst>
              </p:cNvPr>
              <p:cNvCxnSpPr>
                <a:stCxn id="19" idx="4"/>
                <a:endCxn id="18" idx="0"/>
              </p:cNvCxnSpPr>
              <p:nvPr/>
            </p:nvCxnSpPr>
            <p:spPr>
              <a:xfrm>
                <a:off x="7013970" y="2891517"/>
                <a:ext cx="3668" cy="4049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21D6F2-B287-E79A-35B3-F0CDCE29C3EC}"/>
                  </a:ext>
                </a:extLst>
              </p:cNvPr>
              <p:cNvCxnSpPr>
                <a:stCxn id="17" idx="4"/>
                <a:endCxn id="18" idx="7"/>
              </p:cNvCxnSpPr>
              <p:nvPr/>
            </p:nvCxnSpPr>
            <p:spPr>
              <a:xfrm flipH="1">
                <a:off x="7096875" y="3021782"/>
                <a:ext cx="335420" cy="3118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B8080D-4330-9979-6005-8CB53A53B843}"/>
                  </a:ext>
                </a:extLst>
              </p:cNvPr>
              <p:cNvCxnSpPr>
                <a:stCxn id="15" idx="4"/>
                <a:endCxn id="18" idx="1"/>
              </p:cNvCxnSpPr>
              <p:nvPr/>
            </p:nvCxnSpPr>
            <p:spPr>
              <a:xfrm>
                <a:off x="6600779" y="2855007"/>
                <a:ext cx="337621" cy="4786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Curved 26">
                <a:extLst>
                  <a:ext uri="{FF2B5EF4-FFF2-40B4-BE49-F238E27FC236}">
                    <a16:creationId xmlns:a16="http://schemas.microsoft.com/office/drawing/2014/main" id="{474C1E5E-FF13-47B0-BF35-9C355B62D8F2}"/>
                  </a:ext>
                </a:extLst>
              </p:cNvPr>
              <p:cNvCxnSpPr>
                <a:cxnSpLocks/>
                <a:stCxn id="18" idx="2"/>
                <a:endCxn id="19" idx="2"/>
              </p:cNvCxnSpPr>
              <p:nvPr/>
            </p:nvCxnSpPr>
            <p:spPr>
              <a:xfrm rot="10800000">
                <a:off x="6901911" y="2764560"/>
                <a:ext cx="3668" cy="658841"/>
              </a:xfrm>
              <a:prstGeom prst="curvedConnector3">
                <a:avLst>
                  <a:gd name="adj1" fmla="val 633227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E9E3F67A-CCFF-87A8-7A8D-60A6AE74767D}"/>
                  </a:ext>
                </a:extLst>
              </p:cNvPr>
              <p:cNvCxnSpPr>
                <a:cxnSpLocks/>
                <a:stCxn id="18" idx="6"/>
                <a:endCxn id="16" idx="6"/>
              </p:cNvCxnSpPr>
              <p:nvPr/>
            </p:nvCxnSpPr>
            <p:spPr>
              <a:xfrm flipV="1">
                <a:off x="7129696" y="2437624"/>
                <a:ext cx="380370" cy="985776"/>
              </a:xfrm>
              <a:prstGeom prst="curvedConnector3">
                <a:avLst>
                  <a:gd name="adj1" fmla="val 16009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447B470-2117-D010-9E63-D484DE6976A9}"/>
                  </a:ext>
                </a:extLst>
              </p:cNvPr>
              <p:cNvCxnSpPr>
                <a:stCxn id="14" idx="4"/>
                <a:endCxn id="19" idx="0"/>
              </p:cNvCxnSpPr>
              <p:nvPr/>
            </p:nvCxnSpPr>
            <p:spPr>
              <a:xfrm flipH="1">
                <a:off x="7013970" y="2259782"/>
                <a:ext cx="79238" cy="3778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D06C1D-82B5-9E3C-0B26-4116B01A5939}"/>
              </a:ext>
            </a:extLst>
          </p:cNvPr>
          <p:cNvGrpSpPr/>
          <p:nvPr/>
        </p:nvGrpSpPr>
        <p:grpSpPr>
          <a:xfrm>
            <a:off x="1804264" y="2282965"/>
            <a:ext cx="2355291" cy="963020"/>
            <a:chOff x="4963149" y="1613140"/>
            <a:chExt cx="3140388" cy="1284026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14C2B59-1584-1C6E-97F6-EE06917A856C}"/>
                </a:ext>
              </a:extLst>
            </p:cNvPr>
            <p:cNvSpPr/>
            <p:nvPr/>
          </p:nvSpPr>
          <p:spPr>
            <a:xfrm>
              <a:off x="4963149" y="1613140"/>
              <a:ext cx="3140388" cy="128402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9A17C71-D62B-DC36-1723-0D5A38E1C1EA}"/>
                </a:ext>
              </a:extLst>
            </p:cNvPr>
            <p:cNvSpPr/>
            <p:nvPr/>
          </p:nvSpPr>
          <p:spPr>
            <a:xfrm>
              <a:off x="5126552" y="2436318"/>
              <a:ext cx="234872" cy="25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83A565C-EFEB-3CE2-AA17-43FB474748AE}"/>
                </a:ext>
              </a:extLst>
            </p:cNvPr>
            <p:cNvSpPr/>
            <p:nvPr/>
          </p:nvSpPr>
          <p:spPr>
            <a:xfrm>
              <a:off x="5130880" y="1816489"/>
              <a:ext cx="230544" cy="2492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B85EFA2-502D-EDE3-81AF-E42EA7867F60}"/>
                </a:ext>
              </a:extLst>
            </p:cNvPr>
            <p:cNvCxnSpPr>
              <a:cxnSpLocks/>
              <a:stCxn id="47" idx="0"/>
              <a:endCxn id="48" idx="4"/>
            </p:cNvCxnSpPr>
            <p:nvPr/>
          </p:nvCxnSpPr>
          <p:spPr>
            <a:xfrm flipV="1">
              <a:off x="5243988" y="2065726"/>
              <a:ext cx="2164" cy="370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4B47EE-DD87-27D9-7872-AD7E219B47F1}"/>
                </a:ext>
              </a:extLst>
            </p:cNvPr>
            <p:cNvSpPr/>
            <p:nvPr/>
          </p:nvSpPr>
          <p:spPr>
            <a:xfrm>
              <a:off x="5588914" y="2438843"/>
              <a:ext cx="234872" cy="25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9CFD9D9-EE5C-3991-F759-F7C701005C5D}"/>
                </a:ext>
              </a:extLst>
            </p:cNvPr>
            <p:cNvSpPr/>
            <p:nvPr/>
          </p:nvSpPr>
          <p:spPr>
            <a:xfrm>
              <a:off x="5583837" y="1803544"/>
              <a:ext cx="230544" cy="2492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BBA875-7C5A-CBD5-A0CB-F58952441DE3}"/>
                </a:ext>
              </a:extLst>
            </p:cNvPr>
            <p:cNvCxnSpPr>
              <a:cxnSpLocks/>
              <a:stCxn id="50" idx="0"/>
              <a:endCxn id="51" idx="4"/>
            </p:cNvCxnSpPr>
            <p:nvPr/>
          </p:nvCxnSpPr>
          <p:spPr>
            <a:xfrm flipH="1" flipV="1">
              <a:off x="5699109" y="2052781"/>
              <a:ext cx="7241" cy="386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66AEBD2-F2B8-9E05-283E-743A91ACAD1D}"/>
                </a:ext>
              </a:extLst>
            </p:cNvPr>
            <p:cNvGrpSpPr/>
            <p:nvPr/>
          </p:nvGrpSpPr>
          <p:grpSpPr>
            <a:xfrm>
              <a:off x="6047547" y="1784781"/>
              <a:ext cx="667206" cy="905453"/>
              <a:chOff x="6556501" y="2285111"/>
              <a:chExt cx="667206" cy="90545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6FCEAF3-854D-5FB5-1E3E-89D53DA447A1}"/>
                  </a:ext>
                </a:extLst>
              </p:cNvPr>
              <p:cNvSpPr/>
              <p:nvPr/>
            </p:nvSpPr>
            <p:spPr>
              <a:xfrm>
                <a:off x="6993163" y="2285111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444B8A0-2CAA-8A4F-8377-E70F0A5B4E01}"/>
                  </a:ext>
                </a:extLst>
              </p:cNvPr>
              <p:cNvSpPr/>
              <p:nvPr/>
            </p:nvSpPr>
            <p:spPr>
              <a:xfrm>
                <a:off x="6771214" y="2936648"/>
                <a:ext cx="234872" cy="25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ADC9ACE-AA73-0E13-2207-C9127D37F50A}"/>
                  </a:ext>
                </a:extLst>
              </p:cNvPr>
              <p:cNvSpPr/>
              <p:nvPr/>
            </p:nvSpPr>
            <p:spPr>
              <a:xfrm>
                <a:off x="6556501" y="2285111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2A40BB6-AE4B-7FC5-1549-8EB8D918EC6D}"/>
                  </a:ext>
                </a:extLst>
              </p:cNvPr>
              <p:cNvCxnSpPr>
                <a:cxnSpLocks/>
                <a:stCxn id="63" idx="0"/>
                <a:endCxn id="64" idx="4"/>
              </p:cNvCxnSpPr>
              <p:nvPr/>
            </p:nvCxnSpPr>
            <p:spPr>
              <a:xfrm flipH="1" flipV="1">
                <a:off x="6671773" y="2534348"/>
                <a:ext cx="216877" cy="4023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7F90318-BC7B-5C07-4471-F8E1F0A364AE}"/>
                  </a:ext>
                </a:extLst>
              </p:cNvPr>
              <p:cNvCxnSpPr>
                <a:cxnSpLocks/>
                <a:stCxn id="63" idx="0"/>
                <a:endCxn id="62" idx="4"/>
              </p:cNvCxnSpPr>
              <p:nvPr/>
            </p:nvCxnSpPr>
            <p:spPr>
              <a:xfrm flipV="1">
                <a:off x="6888650" y="2534348"/>
                <a:ext cx="219785" cy="4023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2A2156F-0A2F-00DA-C453-2917890E195C}"/>
                </a:ext>
              </a:extLst>
            </p:cNvPr>
            <p:cNvGrpSpPr/>
            <p:nvPr/>
          </p:nvGrpSpPr>
          <p:grpSpPr>
            <a:xfrm>
              <a:off x="6842319" y="1784780"/>
              <a:ext cx="1009468" cy="941475"/>
              <a:chOff x="7499040" y="1751649"/>
              <a:chExt cx="1009468" cy="941475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DAF5793-B201-7BAA-6AC9-387C1D4A6856}"/>
                  </a:ext>
                </a:extLst>
              </p:cNvPr>
              <p:cNvSpPr/>
              <p:nvPr/>
            </p:nvSpPr>
            <p:spPr>
              <a:xfrm>
                <a:off x="7887480" y="2439208"/>
                <a:ext cx="234872" cy="25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00B9A09-CBF2-B977-4612-3DCDD4B59021}"/>
                  </a:ext>
                </a:extLst>
              </p:cNvPr>
              <p:cNvSpPr/>
              <p:nvPr/>
            </p:nvSpPr>
            <p:spPr>
              <a:xfrm>
                <a:off x="7499040" y="1751649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D886C4B-D4EC-EB26-60F3-78CB526A2DB5}"/>
                  </a:ext>
                </a:extLst>
              </p:cNvPr>
              <p:cNvSpPr/>
              <p:nvPr/>
            </p:nvSpPr>
            <p:spPr>
              <a:xfrm>
                <a:off x="7896141" y="1768413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8CF8590-761A-AD8D-7C5E-EEB7D51D3DDC}"/>
                  </a:ext>
                </a:extLst>
              </p:cNvPr>
              <p:cNvSpPr/>
              <p:nvPr/>
            </p:nvSpPr>
            <p:spPr>
              <a:xfrm>
                <a:off x="8277964" y="1766092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27B5BDC-0EF7-ABC2-F409-F7BF359A4B37}"/>
                  </a:ext>
                </a:extLst>
              </p:cNvPr>
              <p:cNvCxnSpPr>
                <a:cxnSpLocks/>
                <a:stCxn id="55" idx="0"/>
                <a:endCxn id="56" idx="4"/>
              </p:cNvCxnSpPr>
              <p:nvPr/>
            </p:nvCxnSpPr>
            <p:spPr>
              <a:xfrm flipH="1" flipV="1">
                <a:off x="7614312" y="2000886"/>
                <a:ext cx="390604" cy="438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94CCB09D-BF2E-047B-D942-95FAE88F0E8D}"/>
                  </a:ext>
                </a:extLst>
              </p:cNvPr>
              <p:cNvCxnSpPr>
                <a:cxnSpLocks/>
                <a:stCxn id="55" idx="0"/>
                <a:endCxn id="57" idx="4"/>
              </p:cNvCxnSpPr>
              <p:nvPr/>
            </p:nvCxnSpPr>
            <p:spPr>
              <a:xfrm flipV="1">
                <a:off x="8004916" y="2017650"/>
                <a:ext cx="6497" cy="421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E4DAC0D-6AD4-FAD1-3C59-6D9475C7BDDC}"/>
                  </a:ext>
                </a:extLst>
              </p:cNvPr>
              <p:cNvCxnSpPr>
                <a:cxnSpLocks/>
                <a:stCxn id="55" idx="0"/>
                <a:endCxn id="58" idx="4"/>
              </p:cNvCxnSpPr>
              <p:nvPr/>
            </p:nvCxnSpPr>
            <p:spPr>
              <a:xfrm flipV="1">
                <a:off x="8004916" y="2015329"/>
                <a:ext cx="388320" cy="42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37D43D-2CD2-F562-C68F-98A32F844C03}"/>
              </a:ext>
            </a:extLst>
          </p:cNvPr>
          <p:cNvGrpSpPr/>
          <p:nvPr/>
        </p:nvGrpSpPr>
        <p:grpSpPr>
          <a:xfrm>
            <a:off x="4716438" y="3036763"/>
            <a:ext cx="1725442" cy="1671692"/>
            <a:chOff x="1188980" y="5508422"/>
            <a:chExt cx="1725442" cy="167169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CBA2A0-F8C9-89BE-5CFB-41053840249F}"/>
                </a:ext>
              </a:extLst>
            </p:cNvPr>
            <p:cNvSpPr txBox="1"/>
            <p:nvPr/>
          </p:nvSpPr>
          <p:spPr>
            <a:xfrm>
              <a:off x="1188980" y="6872337"/>
              <a:ext cx="15721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Dictionary learning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E38EE2-2842-244F-AE14-53BE53F70954}"/>
                </a:ext>
              </a:extLst>
            </p:cNvPr>
            <p:cNvCxnSpPr>
              <a:cxnSpLocks/>
            </p:cNvCxnSpPr>
            <p:nvPr/>
          </p:nvCxnSpPr>
          <p:spPr>
            <a:xfrm>
              <a:off x="1658266" y="5542021"/>
              <a:ext cx="0" cy="1198007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757D3D1-698D-241A-410D-D7A4D2A77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8" y="6530478"/>
              <a:ext cx="1219613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D825211-F408-20C5-54DE-EF6FB0912362}"/>
                </a:ext>
              </a:extLst>
            </p:cNvPr>
            <p:cNvSpPr/>
            <p:nvPr/>
          </p:nvSpPr>
          <p:spPr>
            <a:xfrm>
              <a:off x="1316467" y="5973294"/>
              <a:ext cx="176154" cy="190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A11E865-6A7E-1F81-8E5A-5255930ABCD3}"/>
                </a:ext>
              </a:extLst>
            </p:cNvPr>
            <p:cNvSpPr/>
            <p:nvPr/>
          </p:nvSpPr>
          <p:spPr>
            <a:xfrm>
              <a:off x="1319713" y="5508422"/>
              <a:ext cx="172908" cy="18692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10AD50-99AD-C8D1-9841-BD91598172CC}"/>
                </a:ext>
              </a:extLst>
            </p:cNvPr>
            <p:cNvCxnSpPr>
              <a:cxnSpLocks/>
              <a:stCxn id="71" idx="0"/>
              <a:endCxn id="72" idx="4"/>
            </p:cNvCxnSpPr>
            <p:nvPr/>
          </p:nvCxnSpPr>
          <p:spPr>
            <a:xfrm flipV="1">
              <a:off x="1404544" y="5695350"/>
              <a:ext cx="1623" cy="277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662784A-01B8-C731-566D-E662E3AA07A1}"/>
                </a:ext>
              </a:extLst>
            </p:cNvPr>
            <p:cNvSpPr/>
            <p:nvPr/>
          </p:nvSpPr>
          <p:spPr>
            <a:xfrm>
              <a:off x="2738268" y="6604548"/>
              <a:ext cx="176154" cy="190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ABC04EB-C862-36F9-69C5-5B7739D071CF}"/>
                </a:ext>
              </a:extLst>
            </p:cNvPr>
            <p:cNvSpPr/>
            <p:nvPr/>
          </p:nvSpPr>
          <p:spPr>
            <a:xfrm>
              <a:off x="2734460" y="6128073"/>
              <a:ext cx="172908" cy="18692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15CC261-64B1-DB58-4454-84C54A2F0FFC}"/>
                </a:ext>
              </a:extLst>
            </p:cNvPr>
            <p:cNvCxnSpPr>
              <a:cxnSpLocks/>
              <a:stCxn id="74" idx="0"/>
              <a:endCxn id="75" idx="4"/>
            </p:cNvCxnSpPr>
            <p:nvPr/>
          </p:nvCxnSpPr>
          <p:spPr>
            <a:xfrm flipH="1" flipV="1">
              <a:off x="2820914" y="6315001"/>
              <a:ext cx="5431" cy="28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4BC3702-5B81-F02F-E8EE-531600903839}"/>
                </a:ext>
              </a:extLst>
            </p:cNvPr>
            <p:cNvSpPr/>
            <p:nvPr/>
          </p:nvSpPr>
          <p:spPr>
            <a:xfrm>
              <a:off x="1961217" y="6093873"/>
              <a:ext cx="127401" cy="138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8" name="Table 29">
            <a:extLst>
              <a:ext uri="{FF2B5EF4-FFF2-40B4-BE49-F238E27FC236}">
                <a16:creationId xmlns:a16="http://schemas.microsoft.com/office/drawing/2014/main" id="{1F76BE00-8C71-2AB2-F44B-FFBD97A34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269595"/>
              </p:ext>
            </p:extLst>
          </p:nvPr>
        </p:nvGraphicFramePr>
        <p:xfrm>
          <a:off x="6866991" y="2258489"/>
          <a:ext cx="2226365" cy="96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49">
                  <a:extLst>
                    <a:ext uri="{9D8B030D-6E8A-4147-A177-3AD203B41FA5}">
                      <a16:colId xmlns:a16="http://schemas.microsoft.com/office/drawing/2014/main" val="1938355345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2884941571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3326498170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1241133296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1006982030"/>
                    </a:ext>
                  </a:extLst>
                </a:gridCol>
              </a:tblGrid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Features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.....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5754986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Graph 1</a:t>
                      </a:r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4513845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Graph 2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47370679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: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0446365"/>
                  </a:ext>
                </a:extLst>
              </a:tr>
            </a:tbl>
          </a:graphicData>
        </a:graphic>
      </p:graphicFrame>
      <p:grpSp>
        <p:nvGrpSpPr>
          <p:cNvPr id="79" name="Group 78">
            <a:extLst>
              <a:ext uri="{FF2B5EF4-FFF2-40B4-BE49-F238E27FC236}">
                <a16:creationId xmlns:a16="http://schemas.microsoft.com/office/drawing/2014/main" id="{C358549B-0957-330A-A9B3-A36E0C175B1F}"/>
              </a:ext>
            </a:extLst>
          </p:cNvPr>
          <p:cNvGrpSpPr/>
          <p:nvPr/>
        </p:nvGrpSpPr>
        <p:grpSpPr>
          <a:xfrm>
            <a:off x="7090510" y="3761156"/>
            <a:ext cx="1879620" cy="1633896"/>
            <a:chOff x="2364905" y="10219013"/>
            <a:chExt cx="1879620" cy="163389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F5303F-150E-AE1B-8307-91FD236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2753411" y="10484969"/>
              <a:ext cx="0" cy="1041585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60EC22-5DC5-DA47-C268-698FA2C5257A}"/>
                </a:ext>
              </a:extLst>
            </p:cNvPr>
            <p:cNvCxnSpPr>
              <a:cxnSpLocks/>
            </p:cNvCxnSpPr>
            <p:nvPr/>
          </p:nvCxnSpPr>
          <p:spPr>
            <a:xfrm>
              <a:off x="2798368" y="11582893"/>
              <a:ext cx="111314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5231E3D-9827-AF2D-6F5D-C22ED1014B57}"/>
                </a:ext>
              </a:extLst>
            </p:cNvPr>
            <p:cNvSpPr/>
            <p:nvPr/>
          </p:nvSpPr>
          <p:spPr>
            <a:xfrm flipH="1">
              <a:off x="3129037" y="11557484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18DC8B-ADFD-8A5B-10A8-D891D1BD0044}"/>
                </a:ext>
              </a:extLst>
            </p:cNvPr>
            <p:cNvSpPr/>
            <p:nvPr/>
          </p:nvSpPr>
          <p:spPr>
            <a:xfrm flipH="1">
              <a:off x="3680891" y="1155585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A5A682A-1F8E-96B4-6A0A-F5F5104BE612}"/>
                </a:ext>
              </a:extLst>
            </p:cNvPr>
            <p:cNvSpPr/>
            <p:nvPr/>
          </p:nvSpPr>
          <p:spPr>
            <a:xfrm flipH="1">
              <a:off x="3404553" y="11562492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95C2C0-5F79-BB89-8A03-C706404A8004}"/>
                </a:ext>
              </a:extLst>
            </p:cNvPr>
            <p:cNvSpPr/>
            <p:nvPr/>
          </p:nvSpPr>
          <p:spPr>
            <a:xfrm flipH="1">
              <a:off x="3502197" y="11246230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9B9183B-85CD-475C-8C4B-A36318F013D6}"/>
                </a:ext>
              </a:extLst>
            </p:cNvPr>
            <p:cNvSpPr/>
            <p:nvPr/>
          </p:nvSpPr>
          <p:spPr>
            <a:xfrm flipH="1">
              <a:off x="3034673" y="11548721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45577FA-03E8-2313-D949-23948A5FAC7C}"/>
                </a:ext>
              </a:extLst>
            </p:cNvPr>
            <p:cNvSpPr/>
            <p:nvPr/>
          </p:nvSpPr>
          <p:spPr>
            <a:xfrm flipH="1">
              <a:off x="3316134" y="11545347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690495-909A-EABA-FEE4-9906C9FD806C}"/>
                </a:ext>
              </a:extLst>
            </p:cNvPr>
            <p:cNvSpPr/>
            <p:nvPr/>
          </p:nvSpPr>
          <p:spPr>
            <a:xfrm flipH="1">
              <a:off x="3228506" y="11370282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453696-6ACD-6452-911B-58CD55C63F16}"/>
                </a:ext>
              </a:extLst>
            </p:cNvPr>
            <p:cNvSpPr/>
            <p:nvPr/>
          </p:nvSpPr>
          <p:spPr>
            <a:xfrm flipH="1">
              <a:off x="3034673" y="11548721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5A849C6-B80A-3FB8-10E7-19716A1F8DC0}"/>
                </a:ext>
              </a:extLst>
            </p:cNvPr>
            <p:cNvSpPr/>
            <p:nvPr/>
          </p:nvSpPr>
          <p:spPr>
            <a:xfrm flipH="1">
              <a:off x="3573472" y="11109843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AE5AF2-60A4-E546-34CA-5B074E6643BB}"/>
                </a:ext>
              </a:extLst>
            </p:cNvPr>
            <p:cNvSpPr/>
            <p:nvPr/>
          </p:nvSpPr>
          <p:spPr>
            <a:xfrm flipH="1">
              <a:off x="3571515" y="11537890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2C30933-C8D9-0C0B-EE0D-20B8247ABF1D}"/>
                </a:ext>
              </a:extLst>
            </p:cNvPr>
            <p:cNvSpPr/>
            <p:nvPr/>
          </p:nvSpPr>
          <p:spPr>
            <a:xfrm flipH="1">
              <a:off x="2937517" y="1154517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85B476B-2475-422B-BE46-736927C464DD}"/>
                </a:ext>
              </a:extLst>
            </p:cNvPr>
            <p:cNvSpPr/>
            <p:nvPr/>
          </p:nvSpPr>
          <p:spPr>
            <a:xfrm flipH="1">
              <a:off x="3484985" y="11507515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BF973B3-9DC4-67C4-61B9-DFD3D36E8732}"/>
                </a:ext>
              </a:extLst>
            </p:cNvPr>
            <p:cNvSpPr/>
            <p:nvPr/>
          </p:nvSpPr>
          <p:spPr>
            <a:xfrm flipH="1">
              <a:off x="3030589" y="1156905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BC829D3-D15E-5ACA-9B0A-99063387D9C7}"/>
                </a:ext>
              </a:extLst>
            </p:cNvPr>
            <p:cNvSpPr/>
            <p:nvPr/>
          </p:nvSpPr>
          <p:spPr>
            <a:xfrm flipH="1">
              <a:off x="3334783" y="1156905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DFE65F-D7FD-1981-205F-2457F68E6636}"/>
                </a:ext>
              </a:extLst>
            </p:cNvPr>
            <p:cNvSpPr/>
            <p:nvPr/>
          </p:nvSpPr>
          <p:spPr>
            <a:xfrm flipH="1">
              <a:off x="3259293" y="11537890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5C01BAA-ED69-BCE8-034D-D27DDF57EE39}"/>
                </a:ext>
              </a:extLst>
            </p:cNvPr>
            <p:cNvSpPr/>
            <p:nvPr/>
          </p:nvSpPr>
          <p:spPr>
            <a:xfrm flipH="1">
              <a:off x="3069097" y="11580786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E32BE7E-142E-A5AC-8510-B910E96C4CD2}"/>
                </a:ext>
              </a:extLst>
            </p:cNvPr>
            <p:cNvSpPr/>
            <p:nvPr/>
          </p:nvSpPr>
          <p:spPr>
            <a:xfrm flipH="1">
              <a:off x="2936225" y="11560296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86A0D10-A32E-E7AD-2716-8DDDA49F30F3}"/>
                </a:ext>
              </a:extLst>
            </p:cNvPr>
            <p:cNvSpPr/>
            <p:nvPr/>
          </p:nvSpPr>
          <p:spPr>
            <a:xfrm flipH="1">
              <a:off x="3217686" y="11556922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1CC7ADD-9AA7-EB8F-DD67-E4EBE8BD5077}"/>
                </a:ext>
              </a:extLst>
            </p:cNvPr>
            <p:cNvSpPr/>
            <p:nvPr/>
          </p:nvSpPr>
          <p:spPr>
            <a:xfrm flipH="1">
              <a:off x="2936225" y="11560296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2B2F7F3-773E-CB98-07C4-8DDA2AA8B923}"/>
                </a:ext>
              </a:extLst>
            </p:cNvPr>
            <p:cNvSpPr/>
            <p:nvPr/>
          </p:nvSpPr>
          <p:spPr>
            <a:xfrm flipH="1">
              <a:off x="3768018" y="11545347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B140DF0-E0E3-7E5E-B88C-CB69BD3D6245}"/>
                </a:ext>
              </a:extLst>
            </p:cNvPr>
            <p:cNvSpPr/>
            <p:nvPr/>
          </p:nvSpPr>
          <p:spPr>
            <a:xfrm flipH="1">
              <a:off x="2839069" y="11556754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9FAEBAC-CE04-C6BA-D7B1-840EC2429F28}"/>
                </a:ext>
              </a:extLst>
            </p:cNvPr>
            <p:cNvSpPr/>
            <p:nvPr/>
          </p:nvSpPr>
          <p:spPr>
            <a:xfrm flipH="1">
              <a:off x="3386537" y="1151908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4117717-64E1-148C-C236-109AA169273F}"/>
                </a:ext>
              </a:extLst>
            </p:cNvPr>
            <p:cNvSpPr txBox="1"/>
            <p:nvPr/>
          </p:nvSpPr>
          <p:spPr>
            <a:xfrm>
              <a:off x="2950012" y="11575910"/>
              <a:ext cx="775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Feature 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2A7813-FA59-AC9E-41C2-761B3F31A368}"/>
                </a:ext>
              </a:extLst>
            </p:cNvPr>
            <p:cNvSpPr txBox="1"/>
            <p:nvPr/>
          </p:nvSpPr>
          <p:spPr>
            <a:xfrm rot="16200000">
              <a:off x="2115766" y="10885379"/>
              <a:ext cx="775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Feature 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237EB6D-B42E-44DE-DC74-C45303F4CD80}"/>
                </a:ext>
              </a:extLst>
            </p:cNvPr>
            <p:cNvSpPr txBox="1"/>
            <p:nvPr/>
          </p:nvSpPr>
          <p:spPr>
            <a:xfrm>
              <a:off x="2753411" y="10219013"/>
              <a:ext cx="14911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Machine Learning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315B8FB-1241-4B45-C703-2D04AEE2D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393" y="10981252"/>
              <a:ext cx="1236737" cy="5262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FEA3CB6-92E7-F559-FFC0-1C805EE60F38}"/>
                </a:ext>
              </a:extLst>
            </p:cNvPr>
            <p:cNvGrpSpPr/>
            <p:nvPr/>
          </p:nvGrpSpPr>
          <p:grpSpPr>
            <a:xfrm>
              <a:off x="2685580" y="10488016"/>
              <a:ext cx="588531" cy="1137880"/>
              <a:chOff x="5970905" y="6555067"/>
              <a:chExt cx="588531" cy="113788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C4EA156-4AF2-7B7D-465A-A8C2FA633EA4}"/>
                  </a:ext>
                </a:extLst>
              </p:cNvPr>
              <p:cNvSpPr/>
              <p:nvPr/>
            </p:nvSpPr>
            <p:spPr>
              <a:xfrm>
                <a:off x="6026096" y="6555067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FE93220-ADF0-BEEA-802A-153029DC51D7}"/>
                  </a:ext>
                </a:extLst>
              </p:cNvPr>
              <p:cNvSpPr/>
              <p:nvPr/>
            </p:nvSpPr>
            <p:spPr>
              <a:xfrm>
                <a:off x="6400481" y="696947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547A775-8C3A-7B78-6B46-12FC7BF1680D}"/>
                  </a:ext>
                </a:extLst>
              </p:cNvPr>
              <p:cNvSpPr/>
              <p:nvPr/>
            </p:nvSpPr>
            <p:spPr>
              <a:xfrm>
                <a:off x="6330619" y="7365148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AE3AFFE-C245-E594-47DF-D60A23A9DB1C}"/>
                  </a:ext>
                </a:extLst>
              </p:cNvPr>
              <p:cNvSpPr/>
              <p:nvPr/>
            </p:nvSpPr>
            <p:spPr>
              <a:xfrm>
                <a:off x="6041680" y="6746272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2F52807-C1B9-B370-3CBD-8780A2DDD9A8}"/>
                  </a:ext>
                </a:extLst>
              </p:cNvPr>
              <p:cNvSpPr/>
              <p:nvPr/>
            </p:nvSpPr>
            <p:spPr>
              <a:xfrm>
                <a:off x="5970905" y="6633917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47DB9C9-E210-6F70-2E9E-DB4A4313E8BF}"/>
                  </a:ext>
                </a:extLst>
              </p:cNvPr>
              <p:cNvSpPr/>
              <p:nvPr/>
            </p:nvSpPr>
            <p:spPr>
              <a:xfrm>
                <a:off x="6008480" y="7017861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3BAAB88-5693-3137-F96C-CB9C517BEA26}"/>
                  </a:ext>
                </a:extLst>
              </p:cNvPr>
              <p:cNvSpPr/>
              <p:nvPr/>
            </p:nvSpPr>
            <p:spPr>
              <a:xfrm>
                <a:off x="6008482" y="7631333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443CB98-842D-FED7-294D-4E28057381E6}"/>
                  </a:ext>
                </a:extLst>
              </p:cNvPr>
              <p:cNvSpPr/>
              <p:nvPr/>
            </p:nvSpPr>
            <p:spPr>
              <a:xfrm>
                <a:off x="6330620" y="683830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9C75298-179F-384D-EEBD-397944FBAF3B}"/>
                  </a:ext>
                </a:extLst>
              </p:cNvPr>
              <p:cNvSpPr/>
              <p:nvPr/>
            </p:nvSpPr>
            <p:spPr>
              <a:xfrm>
                <a:off x="6006749" y="7395955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32DC130-F792-118B-D72F-93D0EB156B4D}"/>
                  </a:ext>
                </a:extLst>
              </p:cNvPr>
              <p:cNvSpPr/>
              <p:nvPr/>
            </p:nvSpPr>
            <p:spPr>
              <a:xfrm>
                <a:off x="5982258" y="696947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6750E44-DE5E-3714-45DF-78AB426F97D9}"/>
                  </a:ext>
                </a:extLst>
              </p:cNvPr>
              <p:cNvSpPr/>
              <p:nvPr/>
            </p:nvSpPr>
            <p:spPr>
              <a:xfrm>
                <a:off x="6008480" y="7101818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461935B-8725-81FD-6C19-84BA18A32305}"/>
                  </a:ext>
                </a:extLst>
              </p:cNvPr>
              <p:cNvSpPr/>
              <p:nvPr/>
            </p:nvSpPr>
            <p:spPr>
              <a:xfrm>
                <a:off x="6489575" y="726316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4A9C638-1C1E-C1F1-8B09-EEA4B325FF58}"/>
                  </a:ext>
                </a:extLst>
              </p:cNvPr>
              <p:cNvSpPr/>
              <p:nvPr/>
            </p:nvSpPr>
            <p:spPr>
              <a:xfrm>
                <a:off x="6008481" y="6878375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E4E9E10-A301-935D-A68E-54282E089573}"/>
                </a:ext>
              </a:extLst>
            </p:cNvPr>
            <p:cNvSpPr/>
            <p:nvPr/>
          </p:nvSpPr>
          <p:spPr>
            <a:xfrm>
              <a:off x="3371018" y="10875067"/>
              <a:ext cx="69861" cy="616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7EE706-DB1A-6DCB-D184-336D4E3BF3EA}"/>
              </a:ext>
            </a:extLst>
          </p:cNvPr>
          <p:cNvSpPr txBox="1"/>
          <p:nvPr/>
        </p:nvSpPr>
        <p:spPr>
          <a:xfrm>
            <a:off x="257777" y="1220722"/>
            <a:ext cx="10139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Graph Data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646253B-9368-3425-7D08-79C913358E5B}"/>
              </a:ext>
            </a:extLst>
          </p:cNvPr>
          <p:cNvSpPr txBox="1"/>
          <p:nvPr/>
        </p:nvSpPr>
        <p:spPr>
          <a:xfrm>
            <a:off x="1203991" y="2985989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Sub-graph </a:t>
            </a:r>
          </a:p>
          <a:p>
            <a:r>
              <a:rPr lang="en-US" sz="1000" dirty="0"/>
              <a:t>learning</a:t>
            </a: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FCACB975-FD37-6153-C29F-6FFF574C47AD}"/>
              </a:ext>
            </a:extLst>
          </p:cNvPr>
          <p:cNvSpPr/>
          <p:nvPr/>
        </p:nvSpPr>
        <p:spPr>
          <a:xfrm>
            <a:off x="1271709" y="2532084"/>
            <a:ext cx="558941" cy="409949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F19FC4A-D741-4983-8243-335CB328236D}"/>
              </a:ext>
            </a:extLst>
          </p:cNvPr>
          <p:cNvSpPr txBox="1"/>
          <p:nvPr/>
        </p:nvSpPr>
        <p:spPr>
          <a:xfrm>
            <a:off x="1454722" y="1821435"/>
            <a:ext cx="27640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“Vocabulary”  of rooted sub-graphs</a:t>
            </a:r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256C2913-848B-9B9E-96AC-826E80E85CC2}"/>
              </a:ext>
            </a:extLst>
          </p:cNvPr>
          <p:cNvSpPr/>
          <p:nvPr/>
        </p:nvSpPr>
        <p:spPr>
          <a:xfrm rot="2157071">
            <a:off x="4136499" y="3233732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75C83496-6F1D-DAF3-E07A-607BF966BD44}"/>
              </a:ext>
            </a:extLst>
          </p:cNvPr>
          <p:cNvSpPr/>
          <p:nvPr/>
        </p:nvSpPr>
        <p:spPr>
          <a:xfrm rot="18770015">
            <a:off x="6282858" y="3117694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2FC6B733-0788-9504-CA99-5B54CA519BEC}"/>
              </a:ext>
            </a:extLst>
          </p:cNvPr>
          <p:cNvSpPr/>
          <p:nvPr/>
        </p:nvSpPr>
        <p:spPr>
          <a:xfrm rot="5400000">
            <a:off x="8046183" y="3451715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1C3D4E-40CE-DCCA-6347-447A6E3B554B}"/>
              </a:ext>
            </a:extLst>
          </p:cNvPr>
          <p:cNvSpPr/>
          <p:nvPr/>
        </p:nvSpPr>
        <p:spPr>
          <a:xfrm>
            <a:off x="4086970" y="3901480"/>
            <a:ext cx="397288" cy="3814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883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Objectives overview</a:t>
            </a:r>
            <a:b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11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E55B44-DA7E-83F2-89BB-70CF05FC545D}"/>
              </a:ext>
            </a:extLst>
          </p:cNvPr>
          <p:cNvGrpSpPr/>
          <p:nvPr/>
        </p:nvGrpSpPr>
        <p:grpSpPr>
          <a:xfrm>
            <a:off x="219950" y="1523925"/>
            <a:ext cx="1029854" cy="2565224"/>
            <a:chOff x="292105" y="2054484"/>
            <a:chExt cx="1029854" cy="256522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923CB61-C697-AFC5-6C4E-68D7A3771D73}"/>
                </a:ext>
              </a:extLst>
            </p:cNvPr>
            <p:cNvSpPr/>
            <p:nvPr/>
          </p:nvSpPr>
          <p:spPr>
            <a:xfrm>
              <a:off x="292105" y="2054484"/>
              <a:ext cx="1029854" cy="256522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4977C1-F351-EBE1-59B7-5B59A1A8704E}"/>
                </a:ext>
              </a:extLst>
            </p:cNvPr>
            <p:cNvGrpSpPr/>
            <p:nvPr/>
          </p:nvGrpSpPr>
          <p:grpSpPr>
            <a:xfrm>
              <a:off x="460030" y="3395206"/>
              <a:ext cx="653822" cy="1060178"/>
              <a:chOff x="4935737" y="2061105"/>
              <a:chExt cx="952504" cy="15444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C4BF19-54CF-67D7-9541-060BA91BFFC5}"/>
                  </a:ext>
                </a:extLst>
              </p:cNvPr>
              <p:cNvSpPr/>
              <p:nvPr/>
            </p:nvSpPr>
            <p:spPr>
              <a:xfrm>
                <a:off x="5325037" y="2061105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D6E5D8E-496C-773D-935E-9CC62712BD2D}"/>
                  </a:ext>
                </a:extLst>
              </p:cNvPr>
              <p:cNvSpPr/>
              <p:nvPr/>
            </p:nvSpPr>
            <p:spPr>
              <a:xfrm>
                <a:off x="4935737" y="2438299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68E1783-7E9A-DC76-CDD6-F796238C4D9B}"/>
                  </a:ext>
                </a:extLst>
              </p:cNvPr>
              <p:cNvSpPr/>
              <p:nvPr/>
            </p:nvSpPr>
            <p:spPr>
              <a:xfrm>
                <a:off x="5629837" y="2365905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418DFC7-37D3-32F6-85B2-99C82595A404}"/>
                  </a:ext>
                </a:extLst>
              </p:cNvPr>
              <p:cNvSpPr/>
              <p:nvPr/>
            </p:nvSpPr>
            <p:spPr>
              <a:xfrm>
                <a:off x="5664124" y="2823105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FBD3B50-607A-E775-BCA8-3718E29E6156}"/>
                  </a:ext>
                </a:extLst>
              </p:cNvPr>
              <p:cNvSpPr/>
              <p:nvPr/>
            </p:nvSpPr>
            <p:spPr>
              <a:xfrm>
                <a:off x="5249467" y="3351681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52ED9FC-7E2F-9D84-13A3-E7E5F0FF36C5}"/>
                  </a:ext>
                </a:extLst>
              </p:cNvPr>
              <p:cNvSpPr/>
              <p:nvPr/>
            </p:nvSpPr>
            <p:spPr>
              <a:xfrm>
                <a:off x="5253200" y="2874089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1B4D4F2-2587-FE7A-7383-8CDD5A91229C}"/>
                  </a:ext>
                </a:extLst>
              </p:cNvPr>
              <p:cNvCxnSpPr>
                <a:stCxn id="30" idx="5"/>
                <a:endCxn id="32" idx="1"/>
              </p:cNvCxnSpPr>
              <p:nvPr/>
            </p:nvCxnSpPr>
            <p:spPr>
              <a:xfrm>
                <a:off x="5516333" y="2277836"/>
                <a:ext cx="146325" cy="125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D44D743-22B1-2F15-CCC3-9864531CC9FA}"/>
                  </a:ext>
                </a:extLst>
              </p:cNvPr>
              <p:cNvCxnSpPr>
                <a:cxnSpLocks/>
                <a:stCxn id="30" idx="3"/>
                <a:endCxn id="31" idx="7"/>
              </p:cNvCxnSpPr>
              <p:nvPr/>
            </p:nvCxnSpPr>
            <p:spPr>
              <a:xfrm flipH="1">
                <a:off x="5127034" y="2277837"/>
                <a:ext cx="230825" cy="1976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169A23E-261B-AEEC-E9FC-C3EE231E65BB}"/>
                  </a:ext>
                </a:extLst>
              </p:cNvPr>
              <p:cNvCxnSpPr>
                <a:stCxn id="32" idx="4"/>
                <a:endCxn id="33" idx="0"/>
              </p:cNvCxnSpPr>
              <p:nvPr/>
            </p:nvCxnSpPr>
            <p:spPr>
              <a:xfrm>
                <a:off x="5741896" y="2619821"/>
                <a:ext cx="34287" cy="203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B18A1A0-1CD2-05B2-7214-867FAAE5BD96}"/>
                  </a:ext>
                </a:extLst>
              </p:cNvPr>
              <p:cNvCxnSpPr>
                <a:stCxn id="31" idx="5"/>
                <a:endCxn id="35" idx="0"/>
              </p:cNvCxnSpPr>
              <p:nvPr/>
            </p:nvCxnSpPr>
            <p:spPr>
              <a:xfrm>
                <a:off x="5127033" y="2655030"/>
                <a:ext cx="238226" cy="2190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1AD9CCE-C104-D676-337E-F68826A0F7BC}"/>
                  </a:ext>
                </a:extLst>
              </p:cNvPr>
              <p:cNvCxnSpPr>
                <a:stCxn id="35" idx="4"/>
                <a:endCxn id="34" idx="0"/>
              </p:cNvCxnSpPr>
              <p:nvPr/>
            </p:nvCxnSpPr>
            <p:spPr>
              <a:xfrm flipH="1">
                <a:off x="5361526" y="3128005"/>
                <a:ext cx="3733" cy="2236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4EDA21C-B787-96D4-BF5D-3194CE4CB5C3}"/>
                  </a:ext>
                </a:extLst>
              </p:cNvPr>
              <p:cNvCxnSpPr>
                <a:stCxn id="33" idx="4"/>
                <a:endCxn id="34" idx="7"/>
              </p:cNvCxnSpPr>
              <p:nvPr/>
            </p:nvCxnSpPr>
            <p:spPr>
              <a:xfrm flipH="1">
                <a:off x="5440763" y="3077021"/>
                <a:ext cx="335420" cy="3118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4D10EB-A7D8-42D7-B60F-8FFB2212E068}"/>
                  </a:ext>
                </a:extLst>
              </p:cNvPr>
              <p:cNvCxnSpPr>
                <a:stCxn id="31" idx="4"/>
                <a:endCxn id="34" idx="1"/>
              </p:cNvCxnSpPr>
              <p:nvPr/>
            </p:nvCxnSpPr>
            <p:spPr>
              <a:xfrm>
                <a:off x="5047796" y="2692215"/>
                <a:ext cx="234492" cy="6966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Curved 42">
                <a:extLst>
                  <a:ext uri="{FF2B5EF4-FFF2-40B4-BE49-F238E27FC236}">
                    <a16:creationId xmlns:a16="http://schemas.microsoft.com/office/drawing/2014/main" id="{5E6D65C3-BE49-3EDE-30BC-94D91F40849A}"/>
                  </a:ext>
                </a:extLst>
              </p:cNvPr>
              <p:cNvCxnSpPr>
                <a:stCxn id="34" idx="2"/>
                <a:endCxn id="31" idx="2"/>
              </p:cNvCxnSpPr>
              <p:nvPr/>
            </p:nvCxnSpPr>
            <p:spPr>
              <a:xfrm rot="10800000">
                <a:off x="4935737" y="2565257"/>
                <a:ext cx="313730" cy="913382"/>
              </a:xfrm>
              <a:prstGeom prst="curvedConnector3">
                <a:avLst>
                  <a:gd name="adj1" fmla="val 17286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7A776-7929-E3C4-742B-B826E5813819}"/>
                </a:ext>
              </a:extLst>
            </p:cNvPr>
            <p:cNvGrpSpPr/>
            <p:nvPr/>
          </p:nvGrpSpPr>
          <p:grpSpPr>
            <a:xfrm>
              <a:off x="329855" y="2119917"/>
              <a:ext cx="718349" cy="1051013"/>
              <a:chOff x="6488720" y="2005866"/>
              <a:chExt cx="1055633" cy="154449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8E6E37F-B061-ECB3-544C-5D07417B238E}"/>
                  </a:ext>
                </a:extLst>
              </p:cNvPr>
              <p:cNvSpPr/>
              <p:nvPr/>
            </p:nvSpPr>
            <p:spPr>
              <a:xfrm>
                <a:off x="6981149" y="2005866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4768ED-5831-052B-284B-BE97BBAD91C4}"/>
                  </a:ext>
                </a:extLst>
              </p:cNvPr>
              <p:cNvSpPr/>
              <p:nvPr/>
            </p:nvSpPr>
            <p:spPr>
              <a:xfrm>
                <a:off x="6488720" y="2601091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C544043-A238-F31F-241A-99E3D3E8D712}"/>
                  </a:ext>
                </a:extLst>
              </p:cNvPr>
              <p:cNvSpPr/>
              <p:nvPr/>
            </p:nvSpPr>
            <p:spPr>
              <a:xfrm>
                <a:off x="7285949" y="2310666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6481892-A9CA-D577-95C6-A0ACEE017C9E}"/>
                  </a:ext>
                </a:extLst>
              </p:cNvPr>
              <p:cNvSpPr/>
              <p:nvPr/>
            </p:nvSpPr>
            <p:spPr>
              <a:xfrm>
                <a:off x="7320236" y="2767866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3CD590-552A-E95C-E9E3-A3AF6F17A6C0}"/>
                  </a:ext>
                </a:extLst>
              </p:cNvPr>
              <p:cNvSpPr/>
              <p:nvPr/>
            </p:nvSpPr>
            <p:spPr>
              <a:xfrm>
                <a:off x="6905579" y="3296442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78C5F-7A52-9EFA-B2E7-E447B9A3D6B5}"/>
                  </a:ext>
                </a:extLst>
              </p:cNvPr>
              <p:cNvSpPr/>
              <p:nvPr/>
            </p:nvSpPr>
            <p:spPr>
              <a:xfrm>
                <a:off x="6901911" y="2637601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641F04F-F9EA-10D4-B3D0-8DF912C30F67}"/>
                  </a:ext>
                </a:extLst>
              </p:cNvPr>
              <p:cNvCxnSpPr>
                <a:stCxn id="14" idx="5"/>
                <a:endCxn id="16" idx="1"/>
              </p:cNvCxnSpPr>
              <p:nvPr/>
            </p:nvCxnSpPr>
            <p:spPr>
              <a:xfrm>
                <a:off x="7172445" y="2222597"/>
                <a:ext cx="146325" cy="125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1B7A609-3EDB-D32F-7539-D92968696647}"/>
                  </a:ext>
                </a:extLst>
              </p:cNvPr>
              <p:cNvCxnSpPr>
                <a:stCxn id="14" idx="3"/>
                <a:endCxn id="15" idx="7"/>
              </p:cNvCxnSpPr>
              <p:nvPr/>
            </p:nvCxnSpPr>
            <p:spPr>
              <a:xfrm flipH="1">
                <a:off x="6680016" y="2222597"/>
                <a:ext cx="333954" cy="4156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69F6A5-32C5-0031-CB32-54053240578A}"/>
                  </a:ext>
                </a:extLst>
              </p:cNvPr>
              <p:cNvCxnSpPr>
                <a:stCxn id="16" idx="4"/>
                <a:endCxn id="17" idx="0"/>
              </p:cNvCxnSpPr>
              <p:nvPr/>
            </p:nvCxnSpPr>
            <p:spPr>
              <a:xfrm>
                <a:off x="7398008" y="2564582"/>
                <a:ext cx="34287" cy="203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97BC5EB-73CF-CC01-FA76-12E1D024BB9E}"/>
                  </a:ext>
                </a:extLst>
              </p:cNvPr>
              <p:cNvCxnSpPr>
                <a:cxnSpLocks/>
                <a:stCxn id="16" idx="3"/>
                <a:endCxn id="19" idx="7"/>
              </p:cNvCxnSpPr>
              <p:nvPr/>
            </p:nvCxnSpPr>
            <p:spPr>
              <a:xfrm flipH="1">
                <a:off x="7093207" y="2527397"/>
                <a:ext cx="225563" cy="1473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A38D8B1-E17A-D592-AF15-7BAE5BB71E3C}"/>
                  </a:ext>
                </a:extLst>
              </p:cNvPr>
              <p:cNvCxnSpPr>
                <a:stCxn id="19" idx="4"/>
                <a:endCxn id="18" idx="0"/>
              </p:cNvCxnSpPr>
              <p:nvPr/>
            </p:nvCxnSpPr>
            <p:spPr>
              <a:xfrm>
                <a:off x="7013970" y="2891517"/>
                <a:ext cx="3668" cy="4049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21D6F2-B287-E79A-35B3-F0CDCE29C3EC}"/>
                  </a:ext>
                </a:extLst>
              </p:cNvPr>
              <p:cNvCxnSpPr>
                <a:stCxn id="17" idx="4"/>
                <a:endCxn id="18" idx="7"/>
              </p:cNvCxnSpPr>
              <p:nvPr/>
            </p:nvCxnSpPr>
            <p:spPr>
              <a:xfrm flipH="1">
                <a:off x="7096875" y="3021782"/>
                <a:ext cx="335420" cy="3118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B8080D-4330-9979-6005-8CB53A53B843}"/>
                  </a:ext>
                </a:extLst>
              </p:cNvPr>
              <p:cNvCxnSpPr>
                <a:stCxn id="15" idx="4"/>
                <a:endCxn id="18" idx="1"/>
              </p:cNvCxnSpPr>
              <p:nvPr/>
            </p:nvCxnSpPr>
            <p:spPr>
              <a:xfrm>
                <a:off x="6600779" y="2855007"/>
                <a:ext cx="337621" cy="4786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Curved 26">
                <a:extLst>
                  <a:ext uri="{FF2B5EF4-FFF2-40B4-BE49-F238E27FC236}">
                    <a16:creationId xmlns:a16="http://schemas.microsoft.com/office/drawing/2014/main" id="{474C1E5E-FF13-47B0-BF35-9C355B62D8F2}"/>
                  </a:ext>
                </a:extLst>
              </p:cNvPr>
              <p:cNvCxnSpPr>
                <a:cxnSpLocks/>
                <a:stCxn id="18" idx="2"/>
                <a:endCxn id="19" idx="2"/>
              </p:cNvCxnSpPr>
              <p:nvPr/>
            </p:nvCxnSpPr>
            <p:spPr>
              <a:xfrm rot="10800000">
                <a:off x="6901911" y="2764560"/>
                <a:ext cx="3668" cy="658841"/>
              </a:xfrm>
              <a:prstGeom prst="curvedConnector3">
                <a:avLst>
                  <a:gd name="adj1" fmla="val 633227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E9E3F67A-CCFF-87A8-7A8D-60A6AE74767D}"/>
                  </a:ext>
                </a:extLst>
              </p:cNvPr>
              <p:cNvCxnSpPr>
                <a:cxnSpLocks/>
                <a:stCxn id="18" idx="6"/>
                <a:endCxn id="16" idx="6"/>
              </p:cNvCxnSpPr>
              <p:nvPr/>
            </p:nvCxnSpPr>
            <p:spPr>
              <a:xfrm flipV="1">
                <a:off x="7129696" y="2437624"/>
                <a:ext cx="380370" cy="985776"/>
              </a:xfrm>
              <a:prstGeom prst="curvedConnector3">
                <a:avLst>
                  <a:gd name="adj1" fmla="val 16009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447B470-2117-D010-9E63-D484DE6976A9}"/>
                  </a:ext>
                </a:extLst>
              </p:cNvPr>
              <p:cNvCxnSpPr>
                <a:stCxn id="14" idx="4"/>
                <a:endCxn id="19" idx="0"/>
              </p:cNvCxnSpPr>
              <p:nvPr/>
            </p:nvCxnSpPr>
            <p:spPr>
              <a:xfrm flipH="1">
                <a:off x="7013970" y="2259782"/>
                <a:ext cx="79238" cy="3778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D06C1D-82B5-9E3C-0B26-4116B01A5939}"/>
              </a:ext>
            </a:extLst>
          </p:cNvPr>
          <p:cNvGrpSpPr/>
          <p:nvPr/>
        </p:nvGrpSpPr>
        <p:grpSpPr>
          <a:xfrm>
            <a:off x="1804264" y="2282965"/>
            <a:ext cx="2355291" cy="963020"/>
            <a:chOff x="4963149" y="1613140"/>
            <a:chExt cx="3140388" cy="1284026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14C2B59-1584-1C6E-97F6-EE06917A856C}"/>
                </a:ext>
              </a:extLst>
            </p:cNvPr>
            <p:cNvSpPr/>
            <p:nvPr/>
          </p:nvSpPr>
          <p:spPr>
            <a:xfrm>
              <a:off x="4963149" y="1613140"/>
              <a:ext cx="3140388" cy="128402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9A17C71-D62B-DC36-1723-0D5A38E1C1EA}"/>
                </a:ext>
              </a:extLst>
            </p:cNvPr>
            <p:cNvSpPr/>
            <p:nvPr/>
          </p:nvSpPr>
          <p:spPr>
            <a:xfrm>
              <a:off x="5126552" y="2436318"/>
              <a:ext cx="234872" cy="25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83A565C-EFEB-3CE2-AA17-43FB474748AE}"/>
                </a:ext>
              </a:extLst>
            </p:cNvPr>
            <p:cNvSpPr/>
            <p:nvPr/>
          </p:nvSpPr>
          <p:spPr>
            <a:xfrm>
              <a:off x="5130880" y="1816489"/>
              <a:ext cx="230544" cy="2492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B85EFA2-502D-EDE3-81AF-E42EA7867F60}"/>
                </a:ext>
              </a:extLst>
            </p:cNvPr>
            <p:cNvCxnSpPr>
              <a:cxnSpLocks/>
              <a:stCxn id="47" idx="0"/>
              <a:endCxn id="48" idx="4"/>
            </p:cNvCxnSpPr>
            <p:nvPr/>
          </p:nvCxnSpPr>
          <p:spPr>
            <a:xfrm flipV="1">
              <a:off x="5243988" y="2065726"/>
              <a:ext cx="2164" cy="370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4B47EE-DD87-27D9-7872-AD7E219B47F1}"/>
                </a:ext>
              </a:extLst>
            </p:cNvPr>
            <p:cNvSpPr/>
            <p:nvPr/>
          </p:nvSpPr>
          <p:spPr>
            <a:xfrm>
              <a:off x="5588914" y="2438843"/>
              <a:ext cx="234872" cy="25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9CFD9D9-EE5C-3991-F759-F7C701005C5D}"/>
                </a:ext>
              </a:extLst>
            </p:cNvPr>
            <p:cNvSpPr/>
            <p:nvPr/>
          </p:nvSpPr>
          <p:spPr>
            <a:xfrm>
              <a:off x="5583837" y="1803544"/>
              <a:ext cx="230544" cy="2492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BBA875-7C5A-CBD5-A0CB-F58952441DE3}"/>
                </a:ext>
              </a:extLst>
            </p:cNvPr>
            <p:cNvCxnSpPr>
              <a:cxnSpLocks/>
              <a:stCxn id="50" idx="0"/>
              <a:endCxn id="51" idx="4"/>
            </p:cNvCxnSpPr>
            <p:nvPr/>
          </p:nvCxnSpPr>
          <p:spPr>
            <a:xfrm flipH="1" flipV="1">
              <a:off x="5699109" y="2052781"/>
              <a:ext cx="7241" cy="386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66AEBD2-F2B8-9E05-283E-743A91ACAD1D}"/>
                </a:ext>
              </a:extLst>
            </p:cNvPr>
            <p:cNvGrpSpPr/>
            <p:nvPr/>
          </p:nvGrpSpPr>
          <p:grpSpPr>
            <a:xfrm>
              <a:off x="6047547" y="1784781"/>
              <a:ext cx="667206" cy="905453"/>
              <a:chOff x="6556501" y="2285111"/>
              <a:chExt cx="667206" cy="90545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6FCEAF3-854D-5FB5-1E3E-89D53DA447A1}"/>
                  </a:ext>
                </a:extLst>
              </p:cNvPr>
              <p:cNvSpPr/>
              <p:nvPr/>
            </p:nvSpPr>
            <p:spPr>
              <a:xfrm>
                <a:off x="6993163" y="2285111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444B8A0-2CAA-8A4F-8377-E70F0A5B4E01}"/>
                  </a:ext>
                </a:extLst>
              </p:cNvPr>
              <p:cNvSpPr/>
              <p:nvPr/>
            </p:nvSpPr>
            <p:spPr>
              <a:xfrm>
                <a:off x="6771214" y="2936648"/>
                <a:ext cx="234872" cy="25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ADC9ACE-AA73-0E13-2207-C9127D37F50A}"/>
                  </a:ext>
                </a:extLst>
              </p:cNvPr>
              <p:cNvSpPr/>
              <p:nvPr/>
            </p:nvSpPr>
            <p:spPr>
              <a:xfrm>
                <a:off x="6556501" y="2285111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2A40BB6-AE4B-7FC5-1549-8EB8D918EC6D}"/>
                  </a:ext>
                </a:extLst>
              </p:cNvPr>
              <p:cNvCxnSpPr>
                <a:cxnSpLocks/>
                <a:stCxn id="63" idx="0"/>
                <a:endCxn id="64" idx="4"/>
              </p:cNvCxnSpPr>
              <p:nvPr/>
            </p:nvCxnSpPr>
            <p:spPr>
              <a:xfrm flipH="1" flipV="1">
                <a:off x="6671773" y="2534348"/>
                <a:ext cx="216877" cy="4023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7F90318-BC7B-5C07-4471-F8E1F0A364AE}"/>
                  </a:ext>
                </a:extLst>
              </p:cNvPr>
              <p:cNvCxnSpPr>
                <a:cxnSpLocks/>
                <a:stCxn id="63" idx="0"/>
                <a:endCxn id="62" idx="4"/>
              </p:cNvCxnSpPr>
              <p:nvPr/>
            </p:nvCxnSpPr>
            <p:spPr>
              <a:xfrm flipV="1">
                <a:off x="6888650" y="2534348"/>
                <a:ext cx="219785" cy="4023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2A2156F-0A2F-00DA-C453-2917890E195C}"/>
                </a:ext>
              </a:extLst>
            </p:cNvPr>
            <p:cNvGrpSpPr/>
            <p:nvPr/>
          </p:nvGrpSpPr>
          <p:grpSpPr>
            <a:xfrm>
              <a:off x="6842319" y="1784780"/>
              <a:ext cx="1009468" cy="941475"/>
              <a:chOff x="7499040" y="1751649"/>
              <a:chExt cx="1009468" cy="941475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DAF5793-B201-7BAA-6AC9-387C1D4A6856}"/>
                  </a:ext>
                </a:extLst>
              </p:cNvPr>
              <p:cNvSpPr/>
              <p:nvPr/>
            </p:nvSpPr>
            <p:spPr>
              <a:xfrm>
                <a:off x="7887480" y="2439208"/>
                <a:ext cx="234872" cy="25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00B9A09-CBF2-B977-4612-3DCDD4B59021}"/>
                  </a:ext>
                </a:extLst>
              </p:cNvPr>
              <p:cNvSpPr/>
              <p:nvPr/>
            </p:nvSpPr>
            <p:spPr>
              <a:xfrm>
                <a:off x="7499040" y="1751649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D886C4B-D4EC-EB26-60F3-78CB526A2DB5}"/>
                  </a:ext>
                </a:extLst>
              </p:cNvPr>
              <p:cNvSpPr/>
              <p:nvPr/>
            </p:nvSpPr>
            <p:spPr>
              <a:xfrm>
                <a:off x="7896141" y="1768413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8CF8590-761A-AD8D-7C5E-EEB7D51D3DDC}"/>
                  </a:ext>
                </a:extLst>
              </p:cNvPr>
              <p:cNvSpPr/>
              <p:nvPr/>
            </p:nvSpPr>
            <p:spPr>
              <a:xfrm>
                <a:off x="8277964" y="1766092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27B5BDC-0EF7-ABC2-F409-F7BF359A4B37}"/>
                  </a:ext>
                </a:extLst>
              </p:cNvPr>
              <p:cNvCxnSpPr>
                <a:cxnSpLocks/>
                <a:stCxn id="55" idx="0"/>
                <a:endCxn id="56" idx="4"/>
              </p:cNvCxnSpPr>
              <p:nvPr/>
            </p:nvCxnSpPr>
            <p:spPr>
              <a:xfrm flipH="1" flipV="1">
                <a:off x="7614312" y="2000886"/>
                <a:ext cx="390604" cy="438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94CCB09D-BF2E-047B-D942-95FAE88F0E8D}"/>
                  </a:ext>
                </a:extLst>
              </p:cNvPr>
              <p:cNvCxnSpPr>
                <a:cxnSpLocks/>
                <a:stCxn id="55" idx="0"/>
                <a:endCxn id="57" idx="4"/>
              </p:cNvCxnSpPr>
              <p:nvPr/>
            </p:nvCxnSpPr>
            <p:spPr>
              <a:xfrm flipV="1">
                <a:off x="8004916" y="2017650"/>
                <a:ext cx="6497" cy="421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E4DAC0D-6AD4-FAD1-3C59-6D9475C7BDDC}"/>
                  </a:ext>
                </a:extLst>
              </p:cNvPr>
              <p:cNvCxnSpPr>
                <a:cxnSpLocks/>
                <a:stCxn id="55" idx="0"/>
                <a:endCxn id="58" idx="4"/>
              </p:cNvCxnSpPr>
              <p:nvPr/>
            </p:nvCxnSpPr>
            <p:spPr>
              <a:xfrm flipV="1">
                <a:off x="8004916" y="2015329"/>
                <a:ext cx="388320" cy="42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37D43D-2CD2-F562-C68F-98A32F844C03}"/>
              </a:ext>
            </a:extLst>
          </p:cNvPr>
          <p:cNvGrpSpPr/>
          <p:nvPr/>
        </p:nvGrpSpPr>
        <p:grpSpPr>
          <a:xfrm>
            <a:off x="4716438" y="3036763"/>
            <a:ext cx="1725442" cy="1671692"/>
            <a:chOff x="1188980" y="5508422"/>
            <a:chExt cx="1725442" cy="167169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CBA2A0-F8C9-89BE-5CFB-41053840249F}"/>
                </a:ext>
              </a:extLst>
            </p:cNvPr>
            <p:cNvSpPr txBox="1"/>
            <p:nvPr/>
          </p:nvSpPr>
          <p:spPr>
            <a:xfrm>
              <a:off x="1188980" y="6872337"/>
              <a:ext cx="15721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Dictionary learning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E38EE2-2842-244F-AE14-53BE53F70954}"/>
                </a:ext>
              </a:extLst>
            </p:cNvPr>
            <p:cNvCxnSpPr>
              <a:cxnSpLocks/>
            </p:cNvCxnSpPr>
            <p:nvPr/>
          </p:nvCxnSpPr>
          <p:spPr>
            <a:xfrm>
              <a:off x="1658266" y="5542021"/>
              <a:ext cx="0" cy="1198007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757D3D1-698D-241A-410D-D7A4D2A77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8" y="6530478"/>
              <a:ext cx="1219613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D825211-F408-20C5-54DE-EF6FB0912362}"/>
                </a:ext>
              </a:extLst>
            </p:cNvPr>
            <p:cNvSpPr/>
            <p:nvPr/>
          </p:nvSpPr>
          <p:spPr>
            <a:xfrm>
              <a:off x="1316467" y="5973294"/>
              <a:ext cx="176154" cy="190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A11E865-6A7E-1F81-8E5A-5255930ABCD3}"/>
                </a:ext>
              </a:extLst>
            </p:cNvPr>
            <p:cNvSpPr/>
            <p:nvPr/>
          </p:nvSpPr>
          <p:spPr>
            <a:xfrm>
              <a:off x="1319713" y="5508422"/>
              <a:ext cx="172908" cy="18692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10AD50-99AD-C8D1-9841-BD91598172CC}"/>
                </a:ext>
              </a:extLst>
            </p:cNvPr>
            <p:cNvCxnSpPr>
              <a:cxnSpLocks/>
              <a:stCxn id="71" idx="0"/>
              <a:endCxn id="72" idx="4"/>
            </p:cNvCxnSpPr>
            <p:nvPr/>
          </p:nvCxnSpPr>
          <p:spPr>
            <a:xfrm flipV="1">
              <a:off x="1404544" y="5695350"/>
              <a:ext cx="1623" cy="277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662784A-01B8-C731-566D-E662E3AA07A1}"/>
                </a:ext>
              </a:extLst>
            </p:cNvPr>
            <p:cNvSpPr/>
            <p:nvPr/>
          </p:nvSpPr>
          <p:spPr>
            <a:xfrm>
              <a:off x="2738268" y="6604548"/>
              <a:ext cx="176154" cy="190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ABC04EB-C862-36F9-69C5-5B7739D071CF}"/>
                </a:ext>
              </a:extLst>
            </p:cNvPr>
            <p:cNvSpPr/>
            <p:nvPr/>
          </p:nvSpPr>
          <p:spPr>
            <a:xfrm>
              <a:off x="2734460" y="6128073"/>
              <a:ext cx="172908" cy="18692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15CC261-64B1-DB58-4454-84C54A2F0FFC}"/>
                </a:ext>
              </a:extLst>
            </p:cNvPr>
            <p:cNvCxnSpPr>
              <a:cxnSpLocks/>
              <a:stCxn id="74" idx="0"/>
              <a:endCxn id="75" idx="4"/>
            </p:cNvCxnSpPr>
            <p:nvPr/>
          </p:nvCxnSpPr>
          <p:spPr>
            <a:xfrm flipH="1" flipV="1">
              <a:off x="2820914" y="6315001"/>
              <a:ext cx="5431" cy="28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4BC3702-5B81-F02F-E8EE-531600903839}"/>
                </a:ext>
              </a:extLst>
            </p:cNvPr>
            <p:cNvSpPr/>
            <p:nvPr/>
          </p:nvSpPr>
          <p:spPr>
            <a:xfrm>
              <a:off x="1961217" y="6093873"/>
              <a:ext cx="127401" cy="138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8" name="Table 29">
            <a:extLst>
              <a:ext uri="{FF2B5EF4-FFF2-40B4-BE49-F238E27FC236}">
                <a16:creationId xmlns:a16="http://schemas.microsoft.com/office/drawing/2014/main" id="{1F76BE00-8C71-2AB2-F44B-FFBD97A349B9}"/>
              </a:ext>
            </a:extLst>
          </p:cNvPr>
          <p:cNvGraphicFramePr>
            <a:graphicFrameLocks noGrp="1"/>
          </p:cNvGraphicFramePr>
          <p:nvPr/>
        </p:nvGraphicFramePr>
        <p:xfrm>
          <a:off x="6866991" y="2258489"/>
          <a:ext cx="2226365" cy="96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49">
                  <a:extLst>
                    <a:ext uri="{9D8B030D-6E8A-4147-A177-3AD203B41FA5}">
                      <a16:colId xmlns:a16="http://schemas.microsoft.com/office/drawing/2014/main" val="1938355345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2884941571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3326498170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1241133296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1006982030"/>
                    </a:ext>
                  </a:extLst>
                </a:gridCol>
              </a:tblGrid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Features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.....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5754986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Graph 1</a:t>
                      </a:r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4513845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Graph 2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47370679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: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0446365"/>
                  </a:ext>
                </a:extLst>
              </a:tr>
            </a:tbl>
          </a:graphicData>
        </a:graphic>
      </p:graphicFrame>
      <p:grpSp>
        <p:nvGrpSpPr>
          <p:cNvPr id="79" name="Group 78">
            <a:extLst>
              <a:ext uri="{FF2B5EF4-FFF2-40B4-BE49-F238E27FC236}">
                <a16:creationId xmlns:a16="http://schemas.microsoft.com/office/drawing/2014/main" id="{C358549B-0957-330A-A9B3-A36E0C175B1F}"/>
              </a:ext>
            </a:extLst>
          </p:cNvPr>
          <p:cNvGrpSpPr/>
          <p:nvPr/>
        </p:nvGrpSpPr>
        <p:grpSpPr>
          <a:xfrm>
            <a:off x="7090510" y="3761156"/>
            <a:ext cx="1879620" cy="1633896"/>
            <a:chOff x="2364905" y="10219013"/>
            <a:chExt cx="1879620" cy="163389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F5303F-150E-AE1B-8307-91FD236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2753411" y="10484969"/>
              <a:ext cx="0" cy="1041585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60EC22-5DC5-DA47-C268-698FA2C5257A}"/>
                </a:ext>
              </a:extLst>
            </p:cNvPr>
            <p:cNvCxnSpPr>
              <a:cxnSpLocks/>
            </p:cNvCxnSpPr>
            <p:nvPr/>
          </p:nvCxnSpPr>
          <p:spPr>
            <a:xfrm>
              <a:off x="2798368" y="11582893"/>
              <a:ext cx="111314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5231E3D-9827-AF2D-6F5D-C22ED1014B57}"/>
                </a:ext>
              </a:extLst>
            </p:cNvPr>
            <p:cNvSpPr/>
            <p:nvPr/>
          </p:nvSpPr>
          <p:spPr>
            <a:xfrm flipH="1">
              <a:off x="3129037" y="11557484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18DC8B-ADFD-8A5B-10A8-D891D1BD0044}"/>
                </a:ext>
              </a:extLst>
            </p:cNvPr>
            <p:cNvSpPr/>
            <p:nvPr/>
          </p:nvSpPr>
          <p:spPr>
            <a:xfrm flipH="1">
              <a:off x="3680891" y="1155585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A5A682A-1F8E-96B4-6A0A-F5F5104BE612}"/>
                </a:ext>
              </a:extLst>
            </p:cNvPr>
            <p:cNvSpPr/>
            <p:nvPr/>
          </p:nvSpPr>
          <p:spPr>
            <a:xfrm flipH="1">
              <a:off x="3404553" y="11562492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95C2C0-5F79-BB89-8A03-C706404A8004}"/>
                </a:ext>
              </a:extLst>
            </p:cNvPr>
            <p:cNvSpPr/>
            <p:nvPr/>
          </p:nvSpPr>
          <p:spPr>
            <a:xfrm flipH="1">
              <a:off x="3502197" y="11246230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9B9183B-85CD-475C-8C4B-A36318F013D6}"/>
                </a:ext>
              </a:extLst>
            </p:cNvPr>
            <p:cNvSpPr/>
            <p:nvPr/>
          </p:nvSpPr>
          <p:spPr>
            <a:xfrm flipH="1">
              <a:off x="3034673" y="11548721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45577FA-03E8-2313-D949-23948A5FAC7C}"/>
                </a:ext>
              </a:extLst>
            </p:cNvPr>
            <p:cNvSpPr/>
            <p:nvPr/>
          </p:nvSpPr>
          <p:spPr>
            <a:xfrm flipH="1">
              <a:off x="3316134" y="11545347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690495-909A-EABA-FEE4-9906C9FD806C}"/>
                </a:ext>
              </a:extLst>
            </p:cNvPr>
            <p:cNvSpPr/>
            <p:nvPr/>
          </p:nvSpPr>
          <p:spPr>
            <a:xfrm flipH="1">
              <a:off x="3228506" y="11370282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453696-6ACD-6452-911B-58CD55C63F16}"/>
                </a:ext>
              </a:extLst>
            </p:cNvPr>
            <p:cNvSpPr/>
            <p:nvPr/>
          </p:nvSpPr>
          <p:spPr>
            <a:xfrm flipH="1">
              <a:off x="3034673" y="11548721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5A849C6-B80A-3FB8-10E7-19716A1F8DC0}"/>
                </a:ext>
              </a:extLst>
            </p:cNvPr>
            <p:cNvSpPr/>
            <p:nvPr/>
          </p:nvSpPr>
          <p:spPr>
            <a:xfrm flipH="1">
              <a:off x="3573472" y="11109843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AE5AF2-60A4-E546-34CA-5B074E6643BB}"/>
                </a:ext>
              </a:extLst>
            </p:cNvPr>
            <p:cNvSpPr/>
            <p:nvPr/>
          </p:nvSpPr>
          <p:spPr>
            <a:xfrm flipH="1">
              <a:off x="3571515" y="11537890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2C30933-C8D9-0C0B-EE0D-20B8247ABF1D}"/>
                </a:ext>
              </a:extLst>
            </p:cNvPr>
            <p:cNvSpPr/>
            <p:nvPr/>
          </p:nvSpPr>
          <p:spPr>
            <a:xfrm flipH="1">
              <a:off x="2937517" y="1154517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85B476B-2475-422B-BE46-736927C464DD}"/>
                </a:ext>
              </a:extLst>
            </p:cNvPr>
            <p:cNvSpPr/>
            <p:nvPr/>
          </p:nvSpPr>
          <p:spPr>
            <a:xfrm flipH="1">
              <a:off x="3484985" y="11507515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BF973B3-9DC4-67C4-61B9-DFD3D36E8732}"/>
                </a:ext>
              </a:extLst>
            </p:cNvPr>
            <p:cNvSpPr/>
            <p:nvPr/>
          </p:nvSpPr>
          <p:spPr>
            <a:xfrm flipH="1">
              <a:off x="3030589" y="1156905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BC829D3-D15E-5ACA-9B0A-99063387D9C7}"/>
                </a:ext>
              </a:extLst>
            </p:cNvPr>
            <p:cNvSpPr/>
            <p:nvPr/>
          </p:nvSpPr>
          <p:spPr>
            <a:xfrm flipH="1">
              <a:off x="3334783" y="1156905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DFE65F-D7FD-1981-205F-2457F68E6636}"/>
                </a:ext>
              </a:extLst>
            </p:cNvPr>
            <p:cNvSpPr/>
            <p:nvPr/>
          </p:nvSpPr>
          <p:spPr>
            <a:xfrm flipH="1">
              <a:off x="3259293" y="11537890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5C01BAA-ED69-BCE8-034D-D27DDF57EE39}"/>
                </a:ext>
              </a:extLst>
            </p:cNvPr>
            <p:cNvSpPr/>
            <p:nvPr/>
          </p:nvSpPr>
          <p:spPr>
            <a:xfrm flipH="1">
              <a:off x="3069097" y="11580786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E32BE7E-142E-A5AC-8510-B910E96C4CD2}"/>
                </a:ext>
              </a:extLst>
            </p:cNvPr>
            <p:cNvSpPr/>
            <p:nvPr/>
          </p:nvSpPr>
          <p:spPr>
            <a:xfrm flipH="1">
              <a:off x="2936225" y="11560296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86A0D10-A32E-E7AD-2716-8DDDA49F30F3}"/>
                </a:ext>
              </a:extLst>
            </p:cNvPr>
            <p:cNvSpPr/>
            <p:nvPr/>
          </p:nvSpPr>
          <p:spPr>
            <a:xfrm flipH="1">
              <a:off x="3217686" y="11556922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1CC7ADD-9AA7-EB8F-DD67-E4EBE8BD5077}"/>
                </a:ext>
              </a:extLst>
            </p:cNvPr>
            <p:cNvSpPr/>
            <p:nvPr/>
          </p:nvSpPr>
          <p:spPr>
            <a:xfrm flipH="1">
              <a:off x="2936225" y="11560296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2B2F7F3-773E-CB98-07C4-8DDA2AA8B923}"/>
                </a:ext>
              </a:extLst>
            </p:cNvPr>
            <p:cNvSpPr/>
            <p:nvPr/>
          </p:nvSpPr>
          <p:spPr>
            <a:xfrm flipH="1">
              <a:off x="3768018" y="11545347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B140DF0-E0E3-7E5E-B88C-CB69BD3D6245}"/>
                </a:ext>
              </a:extLst>
            </p:cNvPr>
            <p:cNvSpPr/>
            <p:nvPr/>
          </p:nvSpPr>
          <p:spPr>
            <a:xfrm flipH="1">
              <a:off x="2839069" y="11556754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9FAEBAC-CE04-C6BA-D7B1-840EC2429F28}"/>
                </a:ext>
              </a:extLst>
            </p:cNvPr>
            <p:cNvSpPr/>
            <p:nvPr/>
          </p:nvSpPr>
          <p:spPr>
            <a:xfrm flipH="1">
              <a:off x="3386537" y="1151908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4117717-64E1-148C-C236-109AA169273F}"/>
                </a:ext>
              </a:extLst>
            </p:cNvPr>
            <p:cNvSpPr txBox="1"/>
            <p:nvPr/>
          </p:nvSpPr>
          <p:spPr>
            <a:xfrm>
              <a:off x="2950012" y="11575910"/>
              <a:ext cx="775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Feature 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2A7813-FA59-AC9E-41C2-761B3F31A368}"/>
                </a:ext>
              </a:extLst>
            </p:cNvPr>
            <p:cNvSpPr txBox="1"/>
            <p:nvPr/>
          </p:nvSpPr>
          <p:spPr>
            <a:xfrm rot="16200000">
              <a:off x="2115766" y="10885379"/>
              <a:ext cx="775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Feature 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237EB6D-B42E-44DE-DC74-C45303F4CD80}"/>
                </a:ext>
              </a:extLst>
            </p:cNvPr>
            <p:cNvSpPr txBox="1"/>
            <p:nvPr/>
          </p:nvSpPr>
          <p:spPr>
            <a:xfrm>
              <a:off x="2753411" y="10219013"/>
              <a:ext cx="14911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Machine Learning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315B8FB-1241-4B45-C703-2D04AEE2D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393" y="10981252"/>
              <a:ext cx="1236737" cy="5262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FEA3CB6-92E7-F559-FFC0-1C805EE60F38}"/>
                </a:ext>
              </a:extLst>
            </p:cNvPr>
            <p:cNvGrpSpPr/>
            <p:nvPr/>
          </p:nvGrpSpPr>
          <p:grpSpPr>
            <a:xfrm>
              <a:off x="2685580" y="10488016"/>
              <a:ext cx="588531" cy="1137880"/>
              <a:chOff x="5970905" y="6555067"/>
              <a:chExt cx="588531" cy="113788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C4EA156-4AF2-7B7D-465A-A8C2FA633EA4}"/>
                  </a:ext>
                </a:extLst>
              </p:cNvPr>
              <p:cNvSpPr/>
              <p:nvPr/>
            </p:nvSpPr>
            <p:spPr>
              <a:xfrm>
                <a:off x="6026096" y="6555067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FE93220-ADF0-BEEA-802A-153029DC51D7}"/>
                  </a:ext>
                </a:extLst>
              </p:cNvPr>
              <p:cNvSpPr/>
              <p:nvPr/>
            </p:nvSpPr>
            <p:spPr>
              <a:xfrm>
                <a:off x="6400481" y="696947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547A775-8C3A-7B78-6B46-12FC7BF1680D}"/>
                  </a:ext>
                </a:extLst>
              </p:cNvPr>
              <p:cNvSpPr/>
              <p:nvPr/>
            </p:nvSpPr>
            <p:spPr>
              <a:xfrm>
                <a:off x="6330619" y="7365148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AE3AFFE-C245-E594-47DF-D60A23A9DB1C}"/>
                  </a:ext>
                </a:extLst>
              </p:cNvPr>
              <p:cNvSpPr/>
              <p:nvPr/>
            </p:nvSpPr>
            <p:spPr>
              <a:xfrm>
                <a:off x="6041680" y="6746272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2F52807-C1B9-B370-3CBD-8780A2DDD9A8}"/>
                  </a:ext>
                </a:extLst>
              </p:cNvPr>
              <p:cNvSpPr/>
              <p:nvPr/>
            </p:nvSpPr>
            <p:spPr>
              <a:xfrm>
                <a:off x="5970905" y="6633917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47DB9C9-E210-6F70-2E9E-DB4A4313E8BF}"/>
                  </a:ext>
                </a:extLst>
              </p:cNvPr>
              <p:cNvSpPr/>
              <p:nvPr/>
            </p:nvSpPr>
            <p:spPr>
              <a:xfrm>
                <a:off x="6008480" y="7017861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3BAAB88-5693-3137-F96C-CB9C517BEA26}"/>
                  </a:ext>
                </a:extLst>
              </p:cNvPr>
              <p:cNvSpPr/>
              <p:nvPr/>
            </p:nvSpPr>
            <p:spPr>
              <a:xfrm>
                <a:off x="6008482" y="7631333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443CB98-842D-FED7-294D-4E28057381E6}"/>
                  </a:ext>
                </a:extLst>
              </p:cNvPr>
              <p:cNvSpPr/>
              <p:nvPr/>
            </p:nvSpPr>
            <p:spPr>
              <a:xfrm>
                <a:off x="6330620" y="683830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9C75298-179F-384D-EEBD-397944FBAF3B}"/>
                  </a:ext>
                </a:extLst>
              </p:cNvPr>
              <p:cNvSpPr/>
              <p:nvPr/>
            </p:nvSpPr>
            <p:spPr>
              <a:xfrm>
                <a:off x="6006749" y="7395955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32DC130-F792-118B-D72F-93D0EB156B4D}"/>
                  </a:ext>
                </a:extLst>
              </p:cNvPr>
              <p:cNvSpPr/>
              <p:nvPr/>
            </p:nvSpPr>
            <p:spPr>
              <a:xfrm>
                <a:off x="5982258" y="696947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6750E44-DE5E-3714-45DF-78AB426F97D9}"/>
                  </a:ext>
                </a:extLst>
              </p:cNvPr>
              <p:cNvSpPr/>
              <p:nvPr/>
            </p:nvSpPr>
            <p:spPr>
              <a:xfrm>
                <a:off x="6008480" y="7101818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461935B-8725-81FD-6C19-84BA18A32305}"/>
                  </a:ext>
                </a:extLst>
              </p:cNvPr>
              <p:cNvSpPr/>
              <p:nvPr/>
            </p:nvSpPr>
            <p:spPr>
              <a:xfrm>
                <a:off x="6489575" y="726316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4A9C638-1C1E-C1F1-8B09-EEA4B325FF58}"/>
                  </a:ext>
                </a:extLst>
              </p:cNvPr>
              <p:cNvSpPr/>
              <p:nvPr/>
            </p:nvSpPr>
            <p:spPr>
              <a:xfrm>
                <a:off x="6008481" y="6878375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E4E9E10-A301-935D-A68E-54282E089573}"/>
                </a:ext>
              </a:extLst>
            </p:cNvPr>
            <p:cNvSpPr/>
            <p:nvPr/>
          </p:nvSpPr>
          <p:spPr>
            <a:xfrm>
              <a:off x="3371018" y="10875067"/>
              <a:ext cx="69861" cy="616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7EE706-DB1A-6DCB-D184-336D4E3BF3EA}"/>
              </a:ext>
            </a:extLst>
          </p:cNvPr>
          <p:cNvSpPr txBox="1"/>
          <p:nvPr/>
        </p:nvSpPr>
        <p:spPr>
          <a:xfrm>
            <a:off x="257777" y="1220722"/>
            <a:ext cx="10139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Graph Data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646253B-9368-3425-7D08-79C913358E5B}"/>
              </a:ext>
            </a:extLst>
          </p:cNvPr>
          <p:cNvSpPr txBox="1"/>
          <p:nvPr/>
        </p:nvSpPr>
        <p:spPr>
          <a:xfrm>
            <a:off x="1203991" y="2985989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Sub-graph </a:t>
            </a:r>
          </a:p>
          <a:p>
            <a:r>
              <a:rPr lang="en-US" sz="1000" dirty="0"/>
              <a:t>learning</a:t>
            </a: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FCACB975-FD37-6153-C29F-6FFF574C47AD}"/>
              </a:ext>
            </a:extLst>
          </p:cNvPr>
          <p:cNvSpPr/>
          <p:nvPr/>
        </p:nvSpPr>
        <p:spPr>
          <a:xfrm>
            <a:off x="1271709" y="2532084"/>
            <a:ext cx="558941" cy="409949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F19FC4A-D741-4983-8243-335CB328236D}"/>
              </a:ext>
            </a:extLst>
          </p:cNvPr>
          <p:cNvSpPr txBox="1"/>
          <p:nvPr/>
        </p:nvSpPr>
        <p:spPr>
          <a:xfrm>
            <a:off x="1454722" y="1821435"/>
            <a:ext cx="27640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“Vocabulary”  of rooted sub-graphs</a:t>
            </a:r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256C2913-848B-9B9E-96AC-826E80E85CC2}"/>
              </a:ext>
            </a:extLst>
          </p:cNvPr>
          <p:cNvSpPr/>
          <p:nvPr/>
        </p:nvSpPr>
        <p:spPr>
          <a:xfrm rot="2157071">
            <a:off x="4136499" y="3233732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75C83496-6F1D-DAF3-E07A-607BF966BD44}"/>
              </a:ext>
            </a:extLst>
          </p:cNvPr>
          <p:cNvSpPr/>
          <p:nvPr/>
        </p:nvSpPr>
        <p:spPr>
          <a:xfrm rot="18770015">
            <a:off x="6282858" y="3117694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2FC6B733-0788-9504-CA99-5B54CA519BEC}"/>
              </a:ext>
            </a:extLst>
          </p:cNvPr>
          <p:cNvSpPr/>
          <p:nvPr/>
        </p:nvSpPr>
        <p:spPr>
          <a:xfrm rot="5400000">
            <a:off x="8046183" y="3451715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Arrow: Curved Down 129">
            <a:extLst>
              <a:ext uri="{FF2B5EF4-FFF2-40B4-BE49-F238E27FC236}">
                <a16:creationId xmlns:a16="http://schemas.microsoft.com/office/drawing/2014/main" id="{EA6BFE9B-5AA0-8232-0949-1C5D6D33159C}"/>
              </a:ext>
            </a:extLst>
          </p:cNvPr>
          <p:cNvSpPr/>
          <p:nvPr/>
        </p:nvSpPr>
        <p:spPr>
          <a:xfrm rot="11978693">
            <a:off x="2131025" y="4124973"/>
            <a:ext cx="3786037" cy="1314697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DA9D611-651F-46D1-A83A-038C477AA17F}"/>
              </a:ext>
            </a:extLst>
          </p:cNvPr>
          <p:cNvSpPr txBox="1"/>
          <p:nvPr/>
        </p:nvSpPr>
        <p:spPr>
          <a:xfrm>
            <a:off x="1135137" y="4827434"/>
            <a:ext cx="174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 based</a:t>
            </a:r>
          </a:p>
          <a:p>
            <a:r>
              <a:rPr lang="en-US" dirty="0"/>
              <a:t>Feature Ranking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1C3D4E-40CE-DCCA-6347-447A6E3B554B}"/>
              </a:ext>
            </a:extLst>
          </p:cNvPr>
          <p:cNvSpPr/>
          <p:nvPr/>
        </p:nvSpPr>
        <p:spPr>
          <a:xfrm>
            <a:off x="4086970" y="3901480"/>
            <a:ext cx="397288" cy="3814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E2C689B5-5D66-D599-CA5C-767920B87376}"/>
              </a:ext>
            </a:extLst>
          </p:cNvPr>
          <p:cNvSpPr/>
          <p:nvPr/>
        </p:nvSpPr>
        <p:spPr>
          <a:xfrm>
            <a:off x="1705682" y="4483905"/>
            <a:ext cx="397288" cy="3814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6771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7103976-14D8-3D5C-6278-1AC5B38ED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14091" r="4133" b="13281"/>
          <a:stretch/>
        </p:blipFill>
        <p:spPr>
          <a:xfrm>
            <a:off x="4423730" y="485759"/>
            <a:ext cx="2034220" cy="1619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Objectives overview</a:t>
            </a:r>
            <a:b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12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E55B44-DA7E-83F2-89BB-70CF05FC545D}"/>
              </a:ext>
            </a:extLst>
          </p:cNvPr>
          <p:cNvGrpSpPr/>
          <p:nvPr/>
        </p:nvGrpSpPr>
        <p:grpSpPr>
          <a:xfrm>
            <a:off x="219950" y="1523925"/>
            <a:ext cx="1029854" cy="2565224"/>
            <a:chOff x="292105" y="2054484"/>
            <a:chExt cx="1029854" cy="256522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923CB61-C697-AFC5-6C4E-68D7A3771D73}"/>
                </a:ext>
              </a:extLst>
            </p:cNvPr>
            <p:cNvSpPr/>
            <p:nvPr/>
          </p:nvSpPr>
          <p:spPr>
            <a:xfrm>
              <a:off x="292105" y="2054484"/>
              <a:ext cx="1029854" cy="256522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4977C1-F351-EBE1-59B7-5B59A1A8704E}"/>
                </a:ext>
              </a:extLst>
            </p:cNvPr>
            <p:cNvGrpSpPr/>
            <p:nvPr/>
          </p:nvGrpSpPr>
          <p:grpSpPr>
            <a:xfrm>
              <a:off x="460030" y="3395206"/>
              <a:ext cx="653822" cy="1060178"/>
              <a:chOff x="4935737" y="2061105"/>
              <a:chExt cx="952504" cy="15444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C4BF19-54CF-67D7-9541-060BA91BFFC5}"/>
                  </a:ext>
                </a:extLst>
              </p:cNvPr>
              <p:cNvSpPr/>
              <p:nvPr/>
            </p:nvSpPr>
            <p:spPr>
              <a:xfrm>
                <a:off x="5325037" y="2061105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D6E5D8E-496C-773D-935E-9CC62712BD2D}"/>
                  </a:ext>
                </a:extLst>
              </p:cNvPr>
              <p:cNvSpPr/>
              <p:nvPr/>
            </p:nvSpPr>
            <p:spPr>
              <a:xfrm>
                <a:off x="4935737" y="2438299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68E1783-7E9A-DC76-CDD6-F796238C4D9B}"/>
                  </a:ext>
                </a:extLst>
              </p:cNvPr>
              <p:cNvSpPr/>
              <p:nvPr/>
            </p:nvSpPr>
            <p:spPr>
              <a:xfrm>
                <a:off x="5629837" y="2365905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418DFC7-37D3-32F6-85B2-99C82595A404}"/>
                  </a:ext>
                </a:extLst>
              </p:cNvPr>
              <p:cNvSpPr/>
              <p:nvPr/>
            </p:nvSpPr>
            <p:spPr>
              <a:xfrm>
                <a:off x="5664124" y="2823105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FBD3B50-607A-E775-BCA8-3718E29E6156}"/>
                  </a:ext>
                </a:extLst>
              </p:cNvPr>
              <p:cNvSpPr/>
              <p:nvPr/>
            </p:nvSpPr>
            <p:spPr>
              <a:xfrm>
                <a:off x="5249467" y="3351681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52ED9FC-7E2F-9D84-13A3-E7E5F0FF36C5}"/>
                  </a:ext>
                </a:extLst>
              </p:cNvPr>
              <p:cNvSpPr/>
              <p:nvPr/>
            </p:nvSpPr>
            <p:spPr>
              <a:xfrm>
                <a:off x="5253200" y="2874089"/>
                <a:ext cx="224117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1B4D4F2-2587-FE7A-7383-8CDD5A91229C}"/>
                  </a:ext>
                </a:extLst>
              </p:cNvPr>
              <p:cNvCxnSpPr>
                <a:stCxn id="30" idx="5"/>
                <a:endCxn id="32" idx="1"/>
              </p:cNvCxnSpPr>
              <p:nvPr/>
            </p:nvCxnSpPr>
            <p:spPr>
              <a:xfrm>
                <a:off x="5516333" y="2277836"/>
                <a:ext cx="146325" cy="125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D44D743-22B1-2F15-CCC3-9864531CC9FA}"/>
                  </a:ext>
                </a:extLst>
              </p:cNvPr>
              <p:cNvCxnSpPr>
                <a:cxnSpLocks/>
                <a:stCxn id="30" idx="3"/>
                <a:endCxn id="31" idx="7"/>
              </p:cNvCxnSpPr>
              <p:nvPr/>
            </p:nvCxnSpPr>
            <p:spPr>
              <a:xfrm flipH="1">
                <a:off x="5127034" y="2277837"/>
                <a:ext cx="230825" cy="1976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169A23E-261B-AEEC-E9FC-C3EE231E65BB}"/>
                  </a:ext>
                </a:extLst>
              </p:cNvPr>
              <p:cNvCxnSpPr>
                <a:stCxn id="32" idx="4"/>
                <a:endCxn id="33" idx="0"/>
              </p:cNvCxnSpPr>
              <p:nvPr/>
            </p:nvCxnSpPr>
            <p:spPr>
              <a:xfrm>
                <a:off x="5741896" y="2619821"/>
                <a:ext cx="34287" cy="203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B18A1A0-1CD2-05B2-7214-867FAAE5BD96}"/>
                  </a:ext>
                </a:extLst>
              </p:cNvPr>
              <p:cNvCxnSpPr>
                <a:stCxn id="31" idx="5"/>
                <a:endCxn id="35" idx="0"/>
              </p:cNvCxnSpPr>
              <p:nvPr/>
            </p:nvCxnSpPr>
            <p:spPr>
              <a:xfrm>
                <a:off x="5127033" y="2655030"/>
                <a:ext cx="238226" cy="2190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1AD9CCE-C104-D676-337E-F68826A0F7BC}"/>
                  </a:ext>
                </a:extLst>
              </p:cNvPr>
              <p:cNvCxnSpPr>
                <a:stCxn id="35" idx="4"/>
                <a:endCxn id="34" idx="0"/>
              </p:cNvCxnSpPr>
              <p:nvPr/>
            </p:nvCxnSpPr>
            <p:spPr>
              <a:xfrm flipH="1">
                <a:off x="5361526" y="3128005"/>
                <a:ext cx="3733" cy="2236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4EDA21C-B787-96D4-BF5D-3194CE4CB5C3}"/>
                  </a:ext>
                </a:extLst>
              </p:cNvPr>
              <p:cNvCxnSpPr>
                <a:stCxn id="33" idx="4"/>
                <a:endCxn id="34" idx="7"/>
              </p:cNvCxnSpPr>
              <p:nvPr/>
            </p:nvCxnSpPr>
            <p:spPr>
              <a:xfrm flipH="1">
                <a:off x="5440763" y="3077021"/>
                <a:ext cx="335420" cy="3118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4D10EB-A7D8-42D7-B60F-8FFB2212E068}"/>
                  </a:ext>
                </a:extLst>
              </p:cNvPr>
              <p:cNvCxnSpPr>
                <a:stCxn id="31" idx="4"/>
                <a:endCxn id="34" idx="1"/>
              </p:cNvCxnSpPr>
              <p:nvPr/>
            </p:nvCxnSpPr>
            <p:spPr>
              <a:xfrm>
                <a:off x="5047796" y="2692215"/>
                <a:ext cx="234492" cy="6966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Curved 42">
                <a:extLst>
                  <a:ext uri="{FF2B5EF4-FFF2-40B4-BE49-F238E27FC236}">
                    <a16:creationId xmlns:a16="http://schemas.microsoft.com/office/drawing/2014/main" id="{5E6D65C3-BE49-3EDE-30BC-94D91F40849A}"/>
                  </a:ext>
                </a:extLst>
              </p:cNvPr>
              <p:cNvCxnSpPr>
                <a:stCxn id="34" idx="2"/>
                <a:endCxn id="31" idx="2"/>
              </p:cNvCxnSpPr>
              <p:nvPr/>
            </p:nvCxnSpPr>
            <p:spPr>
              <a:xfrm rot="10800000">
                <a:off x="4935737" y="2565257"/>
                <a:ext cx="313730" cy="913382"/>
              </a:xfrm>
              <a:prstGeom prst="curvedConnector3">
                <a:avLst>
                  <a:gd name="adj1" fmla="val 17286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7A776-7929-E3C4-742B-B826E5813819}"/>
                </a:ext>
              </a:extLst>
            </p:cNvPr>
            <p:cNvGrpSpPr/>
            <p:nvPr/>
          </p:nvGrpSpPr>
          <p:grpSpPr>
            <a:xfrm>
              <a:off x="329855" y="2119917"/>
              <a:ext cx="718349" cy="1051013"/>
              <a:chOff x="6488720" y="2005866"/>
              <a:chExt cx="1055633" cy="154449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8E6E37F-B061-ECB3-544C-5D07417B238E}"/>
                  </a:ext>
                </a:extLst>
              </p:cNvPr>
              <p:cNvSpPr/>
              <p:nvPr/>
            </p:nvSpPr>
            <p:spPr>
              <a:xfrm>
                <a:off x="6981149" y="2005866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4768ED-5831-052B-284B-BE97BBAD91C4}"/>
                  </a:ext>
                </a:extLst>
              </p:cNvPr>
              <p:cNvSpPr/>
              <p:nvPr/>
            </p:nvSpPr>
            <p:spPr>
              <a:xfrm>
                <a:off x="6488720" y="2601091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C544043-A238-F31F-241A-99E3D3E8D712}"/>
                  </a:ext>
                </a:extLst>
              </p:cNvPr>
              <p:cNvSpPr/>
              <p:nvPr/>
            </p:nvSpPr>
            <p:spPr>
              <a:xfrm>
                <a:off x="7285949" y="2310666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6481892-A9CA-D577-95C6-A0ACEE017C9E}"/>
                  </a:ext>
                </a:extLst>
              </p:cNvPr>
              <p:cNvSpPr/>
              <p:nvPr/>
            </p:nvSpPr>
            <p:spPr>
              <a:xfrm>
                <a:off x="7320236" y="2767866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3CD590-552A-E95C-E9E3-A3AF6F17A6C0}"/>
                  </a:ext>
                </a:extLst>
              </p:cNvPr>
              <p:cNvSpPr/>
              <p:nvPr/>
            </p:nvSpPr>
            <p:spPr>
              <a:xfrm>
                <a:off x="6905579" y="3296442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78C5F-7A52-9EFA-B2E7-E447B9A3D6B5}"/>
                  </a:ext>
                </a:extLst>
              </p:cNvPr>
              <p:cNvSpPr/>
              <p:nvPr/>
            </p:nvSpPr>
            <p:spPr>
              <a:xfrm>
                <a:off x="6901911" y="2637601"/>
                <a:ext cx="224117" cy="253916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641F04F-F9EA-10D4-B3D0-8DF912C30F67}"/>
                  </a:ext>
                </a:extLst>
              </p:cNvPr>
              <p:cNvCxnSpPr>
                <a:stCxn id="14" idx="5"/>
                <a:endCxn id="16" idx="1"/>
              </p:cNvCxnSpPr>
              <p:nvPr/>
            </p:nvCxnSpPr>
            <p:spPr>
              <a:xfrm>
                <a:off x="7172445" y="2222597"/>
                <a:ext cx="146325" cy="125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1B7A609-3EDB-D32F-7539-D92968696647}"/>
                  </a:ext>
                </a:extLst>
              </p:cNvPr>
              <p:cNvCxnSpPr>
                <a:stCxn id="14" idx="3"/>
                <a:endCxn id="15" idx="7"/>
              </p:cNvCxnSpPr>
              <p:nvPr/>
            </p:nvCxnSpPr>
            <p:spPr>
              <a:xfrm flipH="1">
                <a:off x="6680016" y="2222597"/>
                <a:ext cx="333954" cy="4156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369F6A5-32C5-0031-CB32-54053240578A}"/>
                  </a:ext>
                </a:extLst>
              </p:cNvPr>
              <p:cNvCxnSpPr>
                <a:stCxn id="16" idx="4"/>
                <a:endCxn id="17" idx="0"/>
              </p:cNvCxnSpPr>
              <p:nvPr/>
            </p:nvCxnSpPr>
            <p:spPr>
              <a:xfrm>
                <a:off x="7398008" y="2564582"/>
                <a:ext cx="34287" cy="203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97BC5EB-73CF-CC01-FA76-12E1D024BB9E}"/>
                  </a:ext>
                </a:extLst>
              </p:cNvPr>
              <p:cNvCxnSpPr>
                <a:cxnSpLocks/>
                <a:stCxn id="16" idx="3"/>
                <a:endCxn id="19" idx="7"/>
              </p:cNvCxnSpPr>
              <p:nvPr/>
            </p:nvCxnSpPr>
            <p:spPr>
              <a:xfrm flipH="1">
                <a:off x="7093207" y="2527397"/>
                <a:ext cx="225563" cy="1473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A38D8B1-E17A-D592-AF15-7BAE5BB71E3C}"/>
                  </a:ext>
                </a:extLst>
              </p:cNvPr>
              <p:cNvCxnSpPr>
                <a:stCxn id="19" idx="4"/>
                <a:endCxn id="18" idx="0"/>
              </p:cNvCxnSpPr>
              <p:nvPr/>
            </p:nvCxnSpPr>
            <p:spPr>
              <a:xfrm>
                <a:off x="7013970" y="2891517"/>
                <a:ext cx="3668" cy="4049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21D6F2-B287-E79A-35B3-F0CDCE29C3EC}"/>
                  </a:ext>
                </a:extLst>
              </p:cNvPr>
              <p:cNvCxnSpPr>
                <a:stCxn id="17" idx="4"/>
                <a:endCxn id="18" idx="7"/>
              </p:cNvCxnSpPr>
              <p:nvPr/>
            </p:nvCxnSpPr>
            <p:spPr>
              <a:xfrm flipH="1">
                <a:off x="7096875" y="3021782"/>
                <a:ext cx="335420" cy="3118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B8080D-4330-9979-6005-8CB53A53B843}"/>
                  </a:ext>
                </a:extLst>
              </p:cNvPr>
              <p:cNvCxnSpPr>
                <a:stCxn id="15" idx="4"/>
                <a:endCxn id="18" idx="1"/>
              </p:cNvCxnSpPr>
              <p:nvPr/>
            </p:nvCxnSpPr>
            <p:spPr>
              <a:xfrm>
                <a:off x="6600779" y="2855007"/>
                <a:ext cx="337621" cy="4786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Curved 26">
                <a:extLst>
                  <a:ext uri="{FF2B5EF4-FFF2-40B4-BE49-F238E27FC236}">
                    <a16:creationId xmlns:a16="http://schemas.microsoft.com/office/drawing/2014/main" id="{474C1E5E-FF13-47B0-BF35-9C355B62D8F2}"/>
                  </a:ext>
                </a:extLst>
              </p:cNvPr>
              <p:cNvCxnSpPr>
                <a:cxnSpLocks/>
                <a:stCxn id="18" idx="2"/>
                <a:endCxn id="19" idx="2"/>
              </p:cNvCxnSpPr>
              <p:nvPr/>
            </p:nvCxnSpPr>
            <p:spPr>
              <a:xfrm rot="10800000">
                <a:off x="6901911" y="2764560"/>
                <a:ext cx="3668" cy="658841"/>
              </a:xfrm>
              <a:prstGeom prst="curvedConnector3">
                <a:avLst>
                  <a:gd name="adj1" fmla="val 633227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E9E3F67A-CCFF-87A8-7A8D-60A6AE74767D}"/>
                  </a:ext>
                </a:extLst>
              </p:cNvPr>
              <p:cNvCxnSpPr>
                <a:cxnSpLocks/>
                <a:stCxn id="18" idx="6"/>
                <a:endCxn id="16" idx="6"/>
              </p:cNvCxnSpPr>
              <p:nvPr/>
            </p:nvCxnSpPr>
            <p:spPr>
              <a:xfrm flipV="1">
                <a:off x="7129696" y="2437624"/>
                <a:ext cx="380370" cy="985776"/>
              </a:xfrm>
              <a:prstGeom prst="curvedConnector3">
                <a:avLst>
                  <a:gd name="adj1" fmla="val 16009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447B470-2117-D010-9E63-D484DE6976A9}"/>
                  </a:ext>
                </a:extLst>
              </p:cNvPr>
              <p:cNvCxnSpPr>
                <a:stCxn id="14" idx="4"/>
                <a:endCxn id="19" idx="0"/>
              </p:cNvCxnSpPr>
              <p:nvPr/>
            </p:nvCxnSpPr>
            <p:spPr>
              <a:xfrm flipH="1">
                <a:off x="7013970" y="2259782"/>
                <a:ext cx="79238" cy="3778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D06C1D-82B5-9E3C-0B26-4116B01A5939}"/>
              </a:ext>
            </a:extLst>
          </p:cNvPr>
          <p:cNvGrpSpPr/>
          <p:nvPr/>
        </p:nvGrpSpPr>
        <p:grpSpPr>
          <a:xfrm>
            <a:off x="1804264" y="2282965"/>
            <a:ext cx="2355291" cy="963020"/>
            <a:chOff x="4963149" y="1613140"/>
            <a:chExt cx="3140388" cy="1284026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14C2B59-1584-1C6E-97F6-EE06917A856C}"/>
                </a:ext>
              </a:extLst>
            </p:cNvPr>
            <p:cNvSpPr/>
            <p:nvPr/>
          </p:nvSpPr>
          <p:spPr>
            <a:xfrm>
              <a:off x="4963149" y="1613140"/>
              <a:ext cx="3140388" cy="128402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9A17C71-D62B-DC36-1723-0D5A38E1C1EA}"/>
                </a:ext>
              </a:extLst>
            </p:cNvPr>
            <p:cNvSpPr/>
            <p:nvPr/>
          </p:nvSpPr>
          <p:spPr>
            <a:xfrm>
              <a:off x="5126552" y="2436318"/>
              <a:ext cx="234872" cy="25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83A565C-EFEB-3CE2-AA17-43FB474748AE}"/>
                </a:ext>
              </a:extLst>
            </p:cNvPr>
            <p:cNvSpPr/>
            <p:nvPr/>
          </p:nvSpPr>
          <p:spPr>
            <a:xfrm>
              <a:off x="5130880" y="1816489"/>
              <a:ext cx="230544" cy="2492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B85EFA2-502D-EDE3-81AF-E42EA7867F60}"/>
                </a:ext>
              </a:extLst>
            </p:cNvPr>
            <p:cNvCxnSpPr>
              <a:cxnSpLocks/>
              <a:stCxn id="47" idx="0"/>
              <a:endCxn id="48" idx="4"/>
            </p:cNvCxnSpPr>
            <p:nvPr/>
          </p:nvCxnSpPr>
          <p:spPr>
            <a:xfrm flipV="1">
              <a:off x="5243988" y="2065726"/>
              <a:ext cx="2164" cy="370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4B47EE-DD87-27D9-7872-AD7E219B47F1}"/>
                </a:ext>
              </a:extLst>
            </p:cNvPr>
            <p:cNvSpPr/>
            <p:nvPr/>
          </p:nvSpPr>
          <p:spPr>
            <a:xfrm>
              <a:off x="5588914" y="2438843"/>
              <a:ext cx="234872" cy="25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9CFD9D9-EE5C-3991-F759-F7C701005C5D}"/>
                </a:ext>
              </a:extLst>
            </p:cNvPr>
            <p:cNvSpPr/>
            <p:nvPr/>
          </p:nvSpPr>
          <p:spPr>
            <a:xfrm>
              <a:off x="5583837" y="1803544"/>
              <a:ext cx="230544" cy="2492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BBA875-7C5A-CBD5-A0CB-F58952441DE3}"/>
                </a:ext>
              </a:extLst>
            </p:cNvPr>
            <p:cNvCxnSpPr>
              <a:cxnSpLocks/>
              <a:stCxn id="50" idx="0"/>
              <a:endCxn id="51" idx="4"/>
            </p:cNvCxnSpPr>
            <p:nvPr/>
          </p:nvCxnSpPr>
          <p:spPr>
            <a:xfrm flipH="1" flipV="1">
              <a:off x="5699109" y="2052781"/>
              <a:ext cx="7241" cy="386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66AEBD2-F2B8-9E05-283E-743A91ACAD1D}"/>
                </a:ext>
              </a:extLst>
            </p:cNvPr>
            <p:cNvGrpSpPr/>
            <p:nvPr/>
          </p:nvGrpSpPr>
          <p:grpSpPr>
            <a:xfrm>
              <a:off x="6047547" y="1784781"/>
              <a:ext cx="667206" cy="905453"/>
              <a:chOff x="6556501" y="2285111"/>
              <a:chExt cx="667206" cy="90545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6FCEAF3-854D-5FB5-1E3E-89D53DA447A1}"/>
                  </a:ext>
                </a:extLst>
              </p:cNvPr>
              <p:cNvSpPr/>
              <p:nvPr/>
            </p:nvSpPr>
            <p:spPr>
              <a:xfrm>
                <a:off x="6993163" y="2285111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444B8A0-2CAA-8A4F-8377-E70F0A5B4E01}"/>
                  </a:ext>
                </a:extLst>
              </p:cNvPr>
              <p:cNvSpPr/>
              <p:nvPr/>
            </p:nvSpPr>
            <p:spPr>
              <a:xfrm>
                <a:off x="6771214" y="2936648"/>
                <a:ext cx="234872" cy="25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ADC9ACE-AA73-0E13-2207-C9127D37F50A}"/>
                  </a:ext>
                </a:extLst>
              </p:cNvPr>
              <p:cNvSpPr/>
              <p:nvPr/>
            </p:nvSpPr>
            <p:spPr>
              <a:xfrm>
                <a:off x="6556501" y="2285111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2A40BB6-AE4B-7FC5-1549-8EB8D918EC6D}"/>
                  </a:ext>
                </a:extLst>
              </p:cNvPr>
              <p:cNvCxnSpPr>
                <a:cxnSpLocks/>
                <a:stCxn id="63" idx="0"/>
                <a:endCxn id="64" idx="4"/>
              </p:cNvCxnSpPr>
              <p:nvPr/>
            </p:nvCxnSpPr>
            <p:spPr>
              <a:xfrm flipH="1" flipV="1">
                <a:off x="6671773" y="2534348"/>
                <a:ext cx="216877" cy="4023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7F90318-BC7B-5C07-4471-F8E1F0A364AE}"/>
                  </a:ext>
                </a:extLst>
              </p:cNvPr>
              <p:cNvCxnSpPr>
                <a:cxnSpLocks/>
                <a:stCxn id="63" idx="0"/>
                <a:endCxn id="62" idx="4"/>
              </p:cNvCxnSpPr>
              <p:nvPr/>
            </p:nvCxnSpPr>
            <p:spPr>
              <a:xfrm flipV="1">
                <a:off x="6888650" y="2534348"/>
                <a:ext cx="219785" cy="4023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2A2156F-0A2F-00DA-C453-2917890E195C}"/>
                </a:ext>
              </a:extLst>
            </p:cNvPr>
            <p:cNvGrpSpPr/>
            <p:nvPr/>
          </p:nvGrpSpPr>
          <p:grpSpPr>
            <a:xfrm>
              <a:off x="6842319" y="1784780"/>
              <a:ext cx="1009468" cy="941475"/>
              <a:chOff x="7499040" y="1751649"/>
              <a:chExt cx="1009468" cy="941475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DAF5793-B201-7BAA-6AC9-387C1D4A6856}"/>
                  </a:ext>
                </a:extLst>
              </p:cNvPr>
              <p:cNvSpPr/>
              <p:nvPr/>
            </p:nvSpPr>
            <p:spPr>
              <a:xfrm>
                <a:off x="7887480" y="2439208"/>
                <a:ext cx="234872" cy="25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00B9A09-CBF2-B977-4612-3DCDD4B59021}"/>
                  </a:ext>
                </a:extLst>
              </p:cNvPr>
              <p:cNvSpPr/>
              <p:nvPr/>
            </p:nvSpPr>
            <p:spPr>
              <a:xfrm>
                <a:off x="7499040" y="1751649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D886C4B-D4EC-EB26-60F3-78CB526A2DB5}"/>
                  </a:ext>
                </a:extLst>
              </p:cNvPr>
              <p:cNvSpPr/>
              <p:nvPr/>
            </p:nvSpPr>
            <p:spPr>
              <a:xfrm>
                <a:off x="7896141" y="1768413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8CF8590-761A-AD8D-7C5E-EEB7D51D3DDC}"/>
                  </a:ext>
                </a:extLst>
              </p:cNvPr>
              <p:cNvSpPr/>
              <p:nvPr/>
            </p:nvSpPr>
            <p:spPr>
              <a:xfrm>
                <a:off x="8277964" y="1766092"/>
                <a:ext cx="230544" cy="24923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27B5BDC-0EF7-ABC2-F409-F7BF359A4B37}"/>
                  </a:ext>
                </a:extLst>
              </p:cNvPr>
              <p:cNvCxnSpPr>
                <a:cxnSpLocks/>
                <a:stCxn id="55" idx="0"/>
                <a:endCxn id="56" idx="4"/>
              </p:cNvCxnSpPr>
              <p:nvPr/>
            </p:nvCxnSpPr>
            <p:spPr>
              <a:xfrm flipH="1" flipV="1">
                <a:off x="7614312" y="2000886"/>
                <a:ext cx="390604" cy="438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94CCB09D-BF2E-047B-D942-95FAE88F0E8D}"/>
                  </a:ext>
                </a:extLst>
              </p:cNvPr>
              <p:cNvCxnSpPr>
                <a:cxnSpLocks/>
                <a:stCxn id="55" idx="0"/>
                <a:endCxn id="57" idx="4"/>
              </p:cNvCxnSpPr>
              <p:nvPr/>
            </p:nvCxnSpPr>
            <p:spPr>
              <a:xfrm flipV="1">
                <a:off x="8004916" y="2017650"/>
                <a:ext cx="6497" cy="421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E4DAC0D-6AD4-FAD1-3C59-6D9475C7BDDC}"/>
                  </a:ext>
                </a:extLst>
              </p:cNvPr>
              <p:cNvCxnSpPr>
                <a:cxnSpLocks/>
                <a:stCxn id="55" idx="0"/>
                <a:endCxn id="58" idx="4"/>
              </p:cNvCxnSpPr>
              <p:nvPr/>
            </p:nvCxnSpPr>
            <p:spPr>
              <a:xfrm flipV="1">
                <a:off x="8004916" y="2015329"/>
                <a:ext cx="388320" cy="42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37D43D-2CD2-F562-C68F-98A32F844C03}"/>
              </a:ext>
            </a:extLst>
          </p:cNvPr>
          <p:cNvGrpSpPr/>
          <p:nvPr/>
        </p:nvGrpSpPr>
        <p:grpSpPr>
          <a:xfrm>
            <a:off x="4716438" y="3036763"/>
            <a:ext cx="1725442" cy="1671692"/>
            <a:chOff x="1188980" y="5508422"/>
            <a:chExt cx="1725442" cy="167169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CBA2A0-F8C9-89BE-5CFB-41053840249F}"/>
                </a:ext>
              </a:extLst>
            </p:cNvPr>
            <p:cNvSpPr txBox="1"/>
            <p:nvPr/>
          </p:nvSpPr>
          <p:spPr>
            <a:xfrm>
              <a:off x="1188980" y="6872337"/>
              <a:ext cx="15721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Dictionary learning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2E38EE2-2842-244F-AE14-53BE53F70954}"/>
                </a:ext>
              </a:extLst>
            </p:cNvPr>
            <p:cNvCxnSpPr>
              <a:cxnSpLocks/>
            </p:cNvCxnSpPr>
            <p:nvPr/>
          </p:nvCxnSpPr>
          <p:spPr>
            <a:xfrm>
              <a:off x="1658266" y="5542021"/>
              <a:ext cx="0" cy="1198007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757D3D1-698D-241A-410D-D7A4D2A77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8" y="6530478"/>
              <a:ext cx="1219613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D825211-F408-20C5-54DE-EF6FB0912362}"/>
                </a:ext>
              </a:extLst>
            </p:cNvPr>
            <p:cNvSpPr/>
            <p:nvPr/>
          </p:nvSpPr>
          <p:spPr>
            <a:xfrm>
              <a:off x="1316467" y="5973294"/>
              <a:ext cx="176154" cy="190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A11E865-6A7E-1F81-8E5A-5255930ABCD3}"/>
                </a:ext>
              </a:extLst>
            </p:cNvPr>
            <p:cNvSpPr/>
            <p:nvPr/>
          </p:nvSpPr>
          <p:spPr>
            <a:xfrm>
              <a:off x="1319713" y="5508422"/>
              <a:ext cx="172908" cy="18692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10AD50-99AD-C8D1-9841-BD91598172CC}"/>
                </a:ext>
              </a:extLst>
            </p:cNvPr>
            <p:cNvCxnSpPr>
              <a:cxnSpLocks/>
              <a:stCxn id="71" idx="0"/>
              <a:endCxn id="72" idx="4"/>
            </p:cNvCxnSpPr>
            <p:nvPr/>
          </p:nvCxnSpPr>
          <p:spPr>
            <a:xfrm flipV="1">
              <a:off x="1404544" y="5695350"/>
              <a:ext cx="1623" cy="277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662784A-01B8-C731-566D-E662E3AA07A1}"/>
                </a:ext>
              </a:extLst>
            </p:cNvPr>
            <p:cNvSpPr/>
            <p:nvPr/>
          </p:nvSpPr>
          <p:spPr>
            <a:xfrm>
              <a:off x="2738268" y="6604548"/>
              <a:ext cx="176154" cy="190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ABC04EB-C862-36F9-69C5-5B7739D071CF}"/>
                </a:ext>
              </a:extLst>
            </p:cNvPr>
            <p:cNvSpPr/>
            <p:nvPr/>
          </p:nvSpPr>
          <p:spPr>
            <a:xfrm>
              <a:off x="2734460" y="6128073"/>
              <a:ext cx="172908" cy="18692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15CC261-64B1-DB58-4454-84C54A2F0FFC}"/>
                </a:ext>
              </a:extLst>
            </p:cNvPr>
            <p:cNvCxnSpPr>
              <a:cxnSpLocks/>
              <a:stCxn id="74" idx="0"/>
              <a:endCxn id="75" idx="4"/>
            </p:cNvCxnSpPr>
            <p:nvPr/>
          </p:nvCxnSpPr>
          <p:spPr>
            <a:xfrm flipH="1" flipV="1">
              <a:off x="2820914" y="6315001"/>
              <a:ext cx="5431" cy="28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4BC3702-5B81-F02F-E8EE-531600903839}"/>
                </a:ext>
              </a:extLst>
            </p:cNvPr>
            <p:cNvSpPr/>
            <p:nvPr/>
          </p:nvSpPr>
          <p:spPr>
            <a:xfrm>
              <a:off x="1961217" y="6093873"/>
              <a:ext cx="127401" cy="138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8" name="Table 29">
            <a:extLst>
              <a:ext uri="{FF2B5EF4-FFF2-40B4-BE49-F238E27FC236}">
                <a16:creationId xmlns:a16="http://schemas.microsoft.com/office/drawing/2014/main" id="{1F76BE00-8C71-2AB2-F44B-FFBD97A349B9}"/>
              </a:ext>
            </a:extLst>
          </p:cNvPr>
          <p:cNvGraphicFramePr>
            <a:graphicFrameLocks noGrp="1"/>
          </p:cNvGraphicFramePr>
          <p:nvPr/>
        </p:nvGraphicFramePr>
        <p:xfrm>
          <a:off x="6866991" y="2258489"/>
          <a:ext cx="2226365" cy="96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49">
                  <a:extLst>
                    <a:ext uri="{9D8B030D-6E8A-4147-A177-3AD203B41FA5}">
                      <a16:colId xmlns:a16="http://schemas.microsoft.com/office/drawing/2014/main" val="1938355345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2884941571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3326498170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1241133296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1006982030"/>
                    </a:ext>
                  </a:extLst>
                </a:gridCol>
              </a:tblGrid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Features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.....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5754986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Graph 1</a:t>
                      </a:r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4513845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Graph 2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47370679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: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0446365"/>
                  </a:ext>
                </a:extLst>
              </a:tr>
            </a:tbl>
          </a:graphicData>
        </a:graphic>
      </p:graphicFrame>
      <p:grpSp>
        <p:nvGrpSpPr>
          <p:cNvPr id="79" name="Group 78">
            <a:extLst>
              <a:ext uri="{FF2B5EF4-FFF2-40B4-BE49-F238E27FC236}">
                <a16:creationId xmlns:a16="http://schemas.microsoft.com/office/drawing/2014/main" id="{C358549B-0957-330A-A9B3-A36E0C175B1F}"/>
              </a:ext>
            </a:extLst>
          </p:cNvPr>
          <p:cNvGrpSpPr/>
          <p:nvPr/>
        </p:nvGrpSpPr>
        <p:grpSpPr>
          <a:xfrm>
            <a:off x="7090510" y="3761156"/>
            <a:ext cx="1879620" cy="1633896"/>
            <a:chOff x="2364905" y="10219013"/>
            <a:chExt cx="1879620" cy="163389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F5303F-150E-AE1B-8307-91FD236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2753411" y="10484969"/>
              <a:ext cx="0" cy="1041585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60EC22-5DC5-DA47-C268-698FA2C5257A}"/>
                </a:ext>
              </a:extLst>
            </p:cNvPr>
            <p:cNvCxnSpPr>
              <a:cxnSpLocks/>
            </p:cNvCxnSpPr>
            <p:nvPr/>
          </p:nvCxnSpPr>
          <p:spPr>
            <a:xfrm>
              <a:off x="2798368" y="11582893"/>
              <a:ext cx="111314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5231E3D-9827-AF2D-6F5D-C22ED1014B57}"/>
                </a:ext>
              </a:extLst>
            </p:cNvPr>
            <p:cNvSpPr/>
            <p:nvPr/>
          </p:nvSpPr>
          <p:spPr>
            <a:xfrm flipH="1">
              <a:off x="3129037" y="11557484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18DC8B-ADFD-8A5B-10A8-D891D1BD0044}"/>
                </a:ext>
              </a:extLst>
            </p:cNvPr>
            <p:cNvSpPr/>
            <p:nvPr/>
          </p:nvSpPr>
          <p:spPr>
            <a:xfrm flipH="1">
              <a:off x="3680891" y="1155585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A5A682A-1F8E-96B4-6A0A-F5F5104BE612}"/>
                </a:ext>
              </a:extLst>
            </p:cNvPr>
            <p:cNvSpPr/>
            <p:nvPr/>
          </p:nvSpPr>
          <p:spPr>
            <a:xfrm flipH="1">
              <a:off x="3404553" y="11562492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95C2C0-5F79-BB89-8A03-C706404A8004}"/>
                </a:ext>
              </a:extLst>
            </p:cNvPr>
            <p:cNvSpPr/>
            <p:nvPr/>
          </p:nvSpPr>
          <p:spPr>
            <a:xfrm flipH="1">
              <a:off x="3502197" y="11246230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9B9183B-85CD-475C-8C4B-A36318F013D6}"/>
                </a:ext>
              </a:extLst>
            </p:cNvPr>
            <p:cNvSpPr/>
            <p:nvPr/>
          </p:nvSpPr>
          <p:spPr>
            <a:xfrm flipH="1">
              <a:off x="3034673" y="11548721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45577FA-03E8-2313-D949-23948A5FAC7C}"/>
                </a:ext>
              </a:extLst>
            </p:cNvPr>
            <p:cNvSpPr/>
            <p:nvPr/>
          </p:nvSpPr>
          <p:spPr>
            <a:xfrm flipH="1">
              <a:off x="3316134" y="11545347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690495-909A-EABA-FEE4-9906C9FD806C}"/>
                </a:ext>
              </a:extLst>
            </p:cNvPr>
            <p:cNvSpPr/>
            <p:nvPr/>
          </p:nvSpPr>
          <p:spPr>
            <a:xfrm flipH="1">
              <a:off x="3228506" y="11370282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453696-6ACD-6452-911B-58CD55C63F16}"/>
                </a:ext>
              </a:extLst>
            </p:cNvPr>
            <p:cNvSpPr/>
            <p:nvPr/>
          </p:nvSpPr>
          <p:spPr>
            <a:xfrm flipH="1">
              <a:off x="3034673" y="11548721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5A849C6-B80A-3FB8-10E7-19716A1F8DC0}"/>
                </a:ext>
              </a:extLst>
            </p:cNvPr>
            <p:cNvSpPr/>
            <p:nvPr/>
          </p:nvSpPr>
          <p:spPr>
            <a:xfrm flipH="1">
              <a:off x="3573472" y="11109843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AE5AF2-60A4-E546-34CA-5B074E6643BB}"/>
                </a:ext>
              </a:extLst>
            </p:cNvPr>
            <p:cNvSpPr/>
            <p:nvPr/>
          </p:nvSpPr>
          <p:spPr>
            <a:xfrm flipH="1">
              <a:off x="3571515" y="11537890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2C30933-C8D9-0C0B-EE0D-20B8247ABF1D}"/>
                </a:ext>
              </a:extLst>
            </p:cNvPr>
            <p:cNvSpPr/>
            <p:nvPr/>
          </p:nvSpPr>
          <p:spPr>
            <a:xfrm flipH="1">
              <a:off x="2937517" y="1154517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85B476B-2475-422B-BE46-736927C464DD}"/>
                </a:ext>
              </a:extLst>
            </p:cNvPr>
            <p:cNvSpPr/>
            <p:nvPr/>
          </p:nvSpPr>
          <p:spPr>
            <a:xfrm flipH="1">
              <a:off x="3484985" y="11507515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BF973B3-9DC4-67C4-61B9-DFD3D36E8732}"/>
                </a:ext>
              </a:extLst>
            </p:cNvPr>
            <p:cNvSpPr/>
            <p:nvPr/>
          </p:nvSpPr>
          <p:spPr>
            <a:xfrm flipH="1">
              <a:off x="3030589" y="1156905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BC829D3-D15E-5ACA-9B0A-99063387D9C7}"/>
                </a:ext>
              </a:extLst>
            </p:cNvPr>
            <p:cNvSpPr/>
            <p:nvPr/>
          </p:nvSpPr>
          <p:spPr>
            <a:xfrm flipH="1">
              <a:off x="3334783" y="1156905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DFE65F-D7FD-1981-205F-2457F68E6636}"/>
                </a:ext>
              </a:extLst>
            </p:cNvPr>
            <p:cNvSpPr/>
            <p:nvPr/>
          </p:nvSpPr>
          <p:spPr>
            <a:xfrm flipH="1">
              <a:off x="3259293" y="11537890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5C01BAA-ED69-BCE8-034D-D27DDF57EE39}"/>
                </a:ext>
              </a:extLst>
            </p:cNvPr>
            <p:cNvSpPr/>
            <p:nvPr/>
          </p:nvSpPr>
          <p:spPr>
            <a:xfrm flipH="1">
              <a:off x="3069097" y="11580786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E32BE7E-142E-A5AC-8510-B910E96C4CD2}"/>
                </a:ext>
              </a:extLst>
            </p:cNvPr>
            <p:cNvSpPr/>
            <p:nvPr/>
          </p:nvSpPr>
          <p:spPr>
            <a:xfrm flipH="1">
              <a:off x="2936225" y="11560296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86A0D10-A32E-E7AD-2716-8DDDA49F30F3}"/>
                </a:ext>
              </a:extLst>
            </p:cNvPr>
            <p:cNvSpPr/>
            <p:nvPr/>
          </p:nvSpPr>
          <p:spPr>
            <a:xfrm flipH="1">
              <a:off x="3217686" y="11556922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1CC7ADD-9AA7-EB8F-DD67-E4EBE8BD5077}"/>
                </a:ext>
              </a:extLst>
            </p:cNvPr>
            <p:cNvSpPr/>
            <p:nvPr/>
          </p:nvSpPr>
          <p:spPr>
            <a:xfrm flipH="1">
              <a:off x="2936225" y="11560296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2B2F7F3-773E-CB98-07C4-8DDA2AA8B923}"/>
                </a:ext>
              </a:extLst>
            </p:cNvPr>
            <p:cNvSpPr/>
            <p:nvPr/>
          </p:nvSpPr>
          <p:spPr>
            <a:xfrm flipH="1">
              <a:off x="3768018" y="11545347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B140DF0-E0E3-7E5E-B88C-CB69BD3D6245}"/>
                </a:ext>
              </a:extLst>
            </p:cNvPr>
            <p:cNvSpPr/>
            <p:nvPr/>
          </p:nvSpPr>
          <p:spPr>
            <a:xfrm flipH="1">
              <a:off x="2839069" y="11556754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9FAEBAC-CE04-C6BA-D7B1-840EC2429F28}"/>
                </a:ext>
              </a:extLst>
            </p:cNvPr>
            <p:cNvSpPr/>
            <p:nvPr/>
          </p:nvSpPr>
          <p:spPr>
            <a:xfrm flipH="1">
              <a:off x="3386537" y="11519089"/>
              <a:ext cx="63278" cy="632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4117717-64E1-148C-C236-109AA169273F}"/>
                </a:ext>
              </a:extLst>
            </p:cNvPr>
            <p:cNvSpPr txBox="1"/>
            <p:nvPr/>
          </p:nvSpPr>
          <p:spPr>
            <a:xfrm>
              <a:off x="2950012" y="11575910"/>
              <a:ext cx="775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Feature 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2A7813-FA59-AC9E-41C2-761B3F31A368}"/>
                </a:ext>
              </a:extLst>
            </p:cNvPr>
            <p:cNvSpPr txBox="1"/>
            <p:nvPr/>
          </p:nvSpPr>
          <p:spPr>
            <a:xfrm rot="16200000">
              <a:off x="2115766" y="10885379"/>
              <a:ext cx="775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Feature 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237EB6D-B42E-44DE-DC74-C45303F4CD80}"/>
                </a:ext>
              </a:extLst>
            </p:cNvPr>
            <p:cNvSpPr txBox="1"/>
            <p:nvPr/>
          </p:nvSpPr>
          <p:spPr>
            <a:xfrm>
              <a:off x="2753411" y="10219013"/>
              <a:ext cx="14911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Machine Learning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315B8FB-1241-4B45-C703-2D04AEE2D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393" y="10981252"/>
              <a:ext cx="1236737" cy="5262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FEA3CB6-92E7-F559-FFC0-1C805EE60F38}"/>
                </a:ext>
              </a:extLst>
            </p:cNvPr>
            <p:cNvGrpSpPr/>
            <p:nvPr/>
          </p:nvGrpSpPr>
          <p:grpSpPr>
            <a:xfrm>
              <a:off x="2685580" y="10488016"/>
              <a:ext cx="588531" cy="1137880"/>
              <a:chOff x="5970905" y="6555067"/>
              <a:chExt cx="588531" cy="113788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C4EA156-4AF2-7B7D-465A-A8C2FA633EA4}"/>
                  </a:ext>
                </a:extLst>
              </p:cNvPr>
              <p:cNvSpPr/>
              <p:nvPr/>
            </p:nvSpPr>
            <p:spPr>
              <a:xfrm>
                <a:off x="6026096" y="6555067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FE93220-ADF0-BEEA-802A-153029DC51D7}"/>
                  </a:ext>
                </a:extLst>
              </p:cNvPr>
              <p:cNvSpPr/>
              <p:nvPr/>
            </p:nvSpPr>
            <p:spPr>
              <a:xfrm>
                <a:off x="6400481" y="696947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547A775-8C3A-7B78-6B46-12FC7BF1680D}"/>
                  </a:ext>
                </a:extLst>
              </p:cNvPr>
              <p:cNvSpPr/>
              <p:nvPr/>
            </p:nvSpPr>
            <p:spPr>
              <a:xfrm>
                <a:off x="6330619" y="7365148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AE3AFFE-C245-E594-47DF-D60A23A9DB1C}"/>
                  </a:ext>
                </a:extLst>
              </p:cNvPr>
              <p:cNvSpPr/>
              <p:nvPr/>
            </p:nvSpPr>
            <p:spPr>
              <a:xfrm>
                <a:off x="6041680" y="6746272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2F52807-C1B9-B370-3CBD-8780A2DDD9A8}"/>
                  </a:ext>
                </a:extLst>
              </p:cNvPr>
              <p:cNvSpPr/>
              <p:nvPr/>
            </p:nvSpPr>
            <p:spPr>
              <a:xfrm>
                <a:off x="5970905" y="6633917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47DB9C9-E210-6F70-2E9E-DB4A4313E8BF}"/>
                  </a:ext>
                </a:extLst>
              </p:cNvPr>
              <p:cNvSpPr/>
              <p:nvPr/>
            </p:nvSpPr>
            <p:spPr>
              <a:xfrm>
                <a:off x="6008480" y="7017861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3BAAB88-5693-3137-F96C-CB9C517BEA26}"/>
                  </a:ext>
                </a:extLst>
              </p:cNvPr>
              <p:cNvSpPr/>
              <p:nvPr/>
            </p:nvSpPr>
            <p:spPr>
              <a:xfrm>
                <a:off x="6008482" y="7631333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443CB98-842D-FED7-294D-4E28057381E6}"/>
                  </a:ext>
                </a:extLst>
              </p:cNvPr>
              <p:cNvSpPr/>
              <p:nvPr/>
            </p:nvSpPr>
            <p:spPr>
              <a:xfrm>
                <a:off x="6330620" y="683830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9C75298-179F-384D-EEBD-397944FBAF3B}"/>
                  </a:ext>
                </a:extLst>
              </p:cNvPr>
              <p:cNvSpPr/>
              <p:nvPr/>
            </p:nvSpPr>
            <p:spPr>
              <a:xfrm>
                <a:off x="6006749" y="7395955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32DC130-F792-118B-D72F-93D0EB156B4D}"/>
                  </a:ext>
                </a:extLst>
              </p:cNvPr>
              <p:cNvSpPr/>
              <p:nvPr/>
            </p:nvSpPr>
            <p:spPr>
              <a:xfrm>
                <a:off x="5982258" y="696947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6750E44-DE5E-3714-45DF-78AB426F97D9}"/>
                  </a:ext>
                </a:extLst>
              </p:cNvPr>
              <p:cNvSpPr/>
              <p:nvPr/>
            </p:nvSpPr>
            <p:spPr>
              <a:xfrm>
                <a:off x="6008480" y="7101818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461935B-8725-81FD-6C19-84BA18A32305}"/>
                  </a:ext>
                </a:extLst>
              </p:cNvPr>
              <p:cNvSpPr/>
              <p:nvPr/>
            </p:nvSpPr>
            <p:spPr>
              <a:xfrm>
                <a:off x="6489575" y="7263166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4A9C638-1C1E-C1F1-8B09-EEA4B325FF58}"/>
                  </a:ext>
                </a:extLst>
              </p:cNvPr>
              <p:cNvSpPr/>
              <p:nvPr/>
            </p:nvSpPr>
            <p:spPr>
              <a:xfrm>
                <a:off x="6008481" y="6878375"/>
                <a:ext cx="69861" cy="616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E4E9E10-A301-935D-A68E-54282E089573}"/>
                </a:ext>
              </a:extLst>
            </p:cNvPr>
            <p:cNvSpPr/>
            <p:nvPr/>
          </p:nvSpPr>
          <p:spPr>
            <a:xfrm>
              <a:off x="3371018" y="10875067"/>
              <a:ext cx="69861" cy="616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7EE706-DB1A-6DCB-D184-336D4E3BF3EA}"/>
              </a:ext>
            </a:extLst>
          </p:cNvPr>
          <p:cNvSpPr txBox="1"/>
          <p:nvPr/>
        </p:nvSpPr>
        <p:spPr>
          <a:xfrm>
            <a:off x="257777" y="1220722"/>
            <a:ext cx="10139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Graph Data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646253B-9368-3425-7D08-79C913358E5B}"/>
              </a:ext>
            </a:extLst>
          </p:cNvPr>
          <p:cNvSpPr txBox="1"/>
          <p:nvPr/>
        </p:nvSpPr>
        <p:spPr>
          <a:xfrm>
            <a:off x="1203991" y="2985989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Sub-graph </a:t>
            </a:r>
          </a:p>
          <a:p>
            <a:r>
              <a:rPr lang="en-US" sz="1000" dirty="0"/>
              <a:t>learning</a:t>
            </a: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FCACB975-FD37-6153-C29F-6FFF574C47AD}"/>
              </a:ext>
            </a:extLst>
          </p:cNvPr>
          <p:cNvSpPr/>
          <p:nvPr/>
        </p:nvSpPr>
        <p:spPr>
          <a:xfrm>
            <a:off x="1271709" y="2532084"/>
            <a:ext cx="558941" cy="409949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F19FC4A-D741-4983-8243-335CB328236D}"/>
              </a:ext>
            </a:extLst>
          </p:cNvPr>
          <p:cNvSpPr txBox="1"/>
          <p:nvPr/>
        </p:nvSpPr>
        <p:spPr>
          <a:xfrm>
            <a:off x="1454722" y="1821435"/>
            <a:ext cx="27640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“Vocabulary”  of rooted sub-graphs</a:t>
            </a:r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256C2913-848B-9B9E-96AC-826E80E85CC2}"/>
              </a:ext>
            </a:extLst>
          </p:cNvPr>
          <p:cNvSpPr/>
          <p:nvPr/>
        </p:nvSpPr>
        <p:spPr>
          <a:xfrm rot="2157071">
            <a:off x="4136499" y="3233732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75C83496-6F1D-DAF3-E07A-607BF966BD44}"/>
              </a:ext>
            </a:extLst>
          </p:cNvPr>
          <p:cNvSpPr/>
          <p:nvPr/>
        </p:nvSpPr>
        <p:spPr>
          <a:xfrm rot="18770015">
            <a:off x="6282858" y="3117694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2FC6B733-0788-9504-CA99-5B54CA519BEC}"/>
              </a:ext>
            </a:extLst>
          </p:cNvPr>
          <p:cNvSpPr/>
          <p:nvPr/>
        </p:nvSpPr>
        <p:spPr>
          <a:xfrm rot="5400000">
            <a:off x="8046183" y="3451715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Arrow: Curved Down 129">
            <a:extLst>
              <a:ext uri="{FF2B5EF4-FFF2-40B4-BE49-F238E27FC236}">
                <a16:creationId xmlns:a16="http://schemas.microsoft.com/office/drawing/2014/main" id="{EA6BFE9B-5AA0-8232-0949-1C5D6D33159C}"/>
              </a:ext>
            </a:extLst>
          </p:cNvPr>
          <p:cNvSpPr/>
          <p:nvPr/>
        </p:nvSpPr>
        <p:spPr>
          <a:xfrm rot="11978693">
            <a:off x="2131025" y="4124973"/>
            <a:ext cx="3786037" cy="1314697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DA9D611-651F-46D1-A83A-038C477AA17F}"/>
              </a:ext>
            </a:extLst>
          </p:cNvPr>
          <p:cNvSpPr txBox="1"/>
          <p:nvPr/>
        </p:nvSpPr>
        <p:spPr>
          <a:xfrm>
            <a:off x="1135137" y="4827434"/>
            <a:ext cx="174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 based</a:t>
            </a:r>
          </a:p>
          <a:p>
            <a:r>
              <a:rPr lang="en-US" dirty="0"/>
              <a:t>Feature Ranking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1C3D4E-40CE-DCCA-6347-447A6E3B554B}"/>
              </a:ext>
            </a:extLst>
          </p:cNvPr>
          <p:cNvSpPr/>
          <p:nvPr/>
        </p:nvSpPr>
        <p:spPr>
          <a:xfrm>
            <a:off x="4086970" y="3901480"/>
            <a:ext cx="397288" cy="3814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E2C689B5-5D66-D599-CA5C-767920B87376}"/>
              </a:ext>
            </a:extLst>
          </p:cNvPr>
          <p:cNvSpPr/>
          <p:nvPr/>
        </p:nvSpPr>
        <p:spPr>
          <a:xfrm>
            <a:off x="1705682" y="4483905"/>
            <a:ext cx="397288" cy="3814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8D5144E0-CFC5-CFFC-D3A5-8FD3EBFD2329}"/>
              </a:ext>
            </a:extLst>
          </p:cNvPr>
          <p:cNvSpPr/>
          <p:nvPr/>
        </p:nvSpPr>
        <p:spPr>
          <a:xfrm rot="19711118">
            <a:off x="4116684" y="2043244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F1879DF0-BF7F-BB1B-28AE-A6843E6D2AD4}"/>
              </a:ext>
            </a:extLst>
          </p:cNvPr>
          <p:cNvSpPr/>
          <p:nvPr/>
        </p:nvSpPr>
        <p:spPr>
          <a:xfrm rot="1670651">
            <a:off x="6295011" y="2052282"/>
            <a:ext cx="558941" cy="20005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ABD4CC-FB56-CE31-C67F-8607E6D5612C}"/>
              </a:ext>
            </a:extLst>
          </p:cNvPr>
          <p:cNvSpPr/>
          <p:nvPr/>
        </p:nvSpPr>
        <p:spPr>
          <a:xfrm>
            <a:off x="6706323" y="648205"/>
            <a:ext cx="397288" cy="38149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86E78-058A-518F-FC6B-117C6CAC9153}"/>
              </a:ext>
            </a:extLst>
          </p:cNvPr>
          <p:cNvSpPr txBox="1"/>
          <p:nvPr/>
        </p:nvSpPr>
        <p:spPr>
          <a:xfrm>
            <a:off x="6803224" y="1186935"/>
            <a:ext cx="195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Hyperbolic Dictionary learning</a:t>
            </a:r>
          </a:p>
        </p:txBody>
      </p:sp>
    </p:spTree>
    <p:extLst>
      <p:ext uri="{BB962C8B-B14F-4D97-AF65-F5344CB8AC3E}">
        <p14:creationId xmlns:p14="http://schemas.microsoft.com/office/powerpoint/2010/main" val="19098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832456E-CD0F-0A6D-746A-E0D0C7930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91" y="1086153"/>
            <a:ext cx="7886700" cy="49170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Motivation / Problem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US" dirty="0"/>
              <a:t>Background</a:t>
            </a:r>
          </a:p>
          <a:p>
            <a:pPr marL="457200" lvl="1" indent="0">
              <a:buNone/>
            </a:pPr>
            <a:r>
              <a:rPr lang="en-US" dirty="0"/>
              <a:t>Graph embedding</a:t>
            </a:r>
          </a:p>
          <a:p>
            <a:pPr marL="457200" lvl="1" indent="0">
              <a:buNone/>
            </a:pPr>
            <a:r>
              <a:rPr lang="en-US" dirty="0"/>
              <a:t>Sparse representation</a:t>
            </a:r>
          </a:p>
          <a:p>
            <a:pPr marL="457200" lvl="1" indent="0">
              <a:buNone/>
            </a:pPr>
            <a:r>
              <a:rPr lang="en-US" dirty="0"/>
              <a:t>Feature ranking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Workflow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Preliminary work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Proposed timeline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Future directions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9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600" dirty="0"/>
              <a:t>1 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Cai, H., Zheng, V.W. and Chang, K.C.C., 2018. A comprehensive survey of graph embedding: Problems, techniques, and applications.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Knowledge and Data Engineering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(9), pp.1616-1637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600" dirty="0"/>
          </a:p>
        </p:txBody>
      </p:sp>
      <p:pic>
        <p:nvPicPr>
          <p:cNvPr id="53" name="Picture 52" descr="Text&#10;&#10;Description automatically generated">
            <a:extLst>
              <a:ext uri="{FF2B5EF4-FFF2-40B4-BE49-F238E27FC236}">
                <a16:creationId xmlns:a16="http://schemas.microsoft.com/office/drawing/2014/main" id="{565CFE47-11EF-8D5C-AF97-43AA559D7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067063"/>
            <a:ext cx="6599582" cy="4866873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27C5E32E-43C4-61F3-6617-F7211C375F69}"/>
              </a:ext>
            </a:extLst>
          </p:cNvPr>
          <p:cNvSpPr/>
          <p:nvPr/>
        </p:nvSpPr>
        <p:spPr>
          <a:xfrm>
            <a:off x="693999" y="1911495"/>
            <a:ext cx="887066" cy="2194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1433C58E-919C-35E3-FB18-FA8EE34166ED}"/>
              </a:ext>
            </a:extLst>
          </p:cNvPr>
          <p:cNvSpPr/>
          <p:nvPr/>
        </p:nvSpPr>
        <p:spPr>
          <a:xfrm>
            <a:off x="693999" y="4369774"/>
            <a:ext cx="887066" cy="2194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CB06E70B-F15A-89A3-9053-86D143B28649}"/>
              </a:ext>
            </a:extLst>
          </p:cNvPr>
          <p:cNvSpPr/>
          <p:nvPr/>
        </p:nvSpPr>
        <p:spPr>
          <a:xfrm rot="10800000">
            <a:off x="7119650" y="4323332"/>
            <a:ext cx="887066" cy="2194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461E6C8-F1AD-DA7A-2EC2-D65AED589BB7}"/>
              </a:ext>
            </a:extLst>
          </p:cNvPr>
          <p:cNvSpPr/>
          <p:nvPr/>
        </p:nvSpPr>
        <p:spPr>
          <a:xfrm rot="10800000">
            <a:off x="7628284" y="5024504"/>
            <a:ext cx="887066" cy="2194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1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 embedding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600" dirty="0"/>
              <a:t>1 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Cai, H., Zheng, V.W. and Chang, K.C.C., 2018. A comprehensive survey of graph embedding: Problems, techniques, and applications.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Knowledge and Data Engineering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(9), pp.1616-1637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74D9E97-0E33-59C9-4060-802A15887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4" r="41652" b="13222"/>
          <a:stretch/>
        </p:blipFill>
        <p:spPr>
          <a:xfrm>
            <a:off x="739471" y="1047268"/>
            <a:ext cx="7257192" cy="238173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8C02F32-14AD-D15E-92D8-C661108A7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6" b="13502"/>
          <a:stretch/>
        </p:blipFill>
        <p:spPr>
          <a:xfrm>
            <a:off x="2906201" y="3439590"/>
            <a:ext cx="5235439" cy="25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1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">
            <a:extLst>
              <a:ext uri="{FF2B5EF4-FFF2-40B4-BE49-F238E27FC236}">
                <a16:creationId xmlns:a16="http://schemas.microsoft.com/office/drawing/2014/main" id="{8CF1AB10-DA3C-8DA2-9DB9-B46F3BEDE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28"/>
          <a:stretch/>
        </p:blipFill>
        <p:spPr>
          <a:xfrm>
            <a:off x="1795013" y="769010"/>
            <a:ext cx="5218037" cy="5433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-1590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 embedding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600" dirty="0"/>
              <a:t>1 </a:t>
            </a:r>
            <a:r>
              <a:rPr lang="en-US" sz="900" b="0" i="0" dirty="0" err="1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Chami</a:t>
            </a:r>
            <a:r>
              <a:rPr lang="en-US" sz="900" b="0" i="0" dirty="0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, I., Abu-El-</a:t>
            </a:r>
            <a:r>
              <a:rPr lang="en-US" sz="900" b="0" i="0" dirty="0" err="1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Haija</a:t>
            </a:r>
            <a:r>
              <a:rPr lang="en-US" sz="900" b="0" i="0" dirty="0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-US" sz="900" b="0" i="0" dirty="0" err="1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Perozzi</a:t>
            </a:r>
            <a:r>
              <a:rPr lang="en-US" sz="900" b="0" i="0" dirty="0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, B., </a:t>
            </a:r>
            <a:r>
              <a:rPr lang="en-US" sz="900" b="0" i="0" dirty="0" err="1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Ré</a:t>
            </a:r>
            <a:r>
              <a:rPr lang="en-US" sz="900" b="0" i="0" dirty="0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, C. and Murphy, K., 2022. Machine learning on graphs: A model and comprehensive taxonomy. </a:t>
            </a:r>
            <a:r>
              <a:rPr lang="en-US" sz="900" b="0" i="1" dirty="0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900" b="0" i="0" dirty="0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900" b="0" i="1" dirty="0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23</a:t>
            </a:r>
            <a:r>
              <a:rPr lang="en-US" sz="900" b="0" i="0" dirty="0">
                <a:solidFill>
                  <a:srgbClr val="8E8C89"/>
                </a:solidFill>
                <a:effectLst/>
                <a:latin typeface="Arial" panose="020B0604020202020204" pitchFamily="34" charset="0"/>
              </a:rPr>
              <a:t>(89), pp.1-64.</a:t>
            </a:r>
            <a:endParaRPr lang="en-US" sz="600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CB06E70B-F15A-89A3-9053-86D143B28649}"/>
              </a:ext>
            </a:extLst>
          </p:cNvPr>
          <p:cNvSpPr/>
          <p:nvPr/>
        </p:nvSpPr>
        <p:spPr>
          <a:xfrm rot="10800000">
            <a:off x="5877753" y="2224774"/>
            <a:ext cx="887066" cy="2194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C51D57-C5D0-83F3-F604-325902B6AAF3}"/>
              </a:ext>
            </a:extLst>
          </p:cNvPr>
          <p:cNvSpPr/>
          <p:nvPr/>
        </p:nvSpPr>
        <p:spPr>
          <a:xfrm rot="10800000">
            <a:off x="5877753" y="1416567"/>
            <a:ext cx="887066" cy="2194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8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Graph2Vec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8C5F52-9881-5EA1-8E81-52F863AE62EA}"/>
              </a:ext>
            </a:extLst>
          </p:cNvPr>
          <p:cNvGrpSpPr/>
          <p:nvPr/>
        </p:nvGrpSpPr>
        <p:grpSpPr>
          <a:xfrm>
            <a:off x="643115" y="2200207"/>
            <a:ext cx="1933107" cy="1916869"/>
            <a:chOff x="142183" y="4270840"/>
            <a:chExt cx="1529751" cy="13697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DC510C-A9C0-0749-D6E5-69940B8C7101}"/>
                </a:ext>
              </a:extLst>
            </p:cNvPr>
            <p:cNvGrpSpPr/>
            <p:nvPr/>
          </p:nvGrpSpPr>
          <p:grpSpPr>
            <a:xfrm>
              <a:off x="142183" y="4270840"/>
              <a:ext cx="1529751" cy="1369787"/>
              <a:chOff x="4850363" y="2241301"/>
              <a:chExt cx="1263245" cy="1356844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DC763A-8A28-CE43-2A7B-81D081850185}"/>
                  </a:ext>
                </a:extLst>
              </p:cNvPr>
              <p:cNvSpPr/>
              <p:nvPr/>
            </p:nvSpPr>
            <p:spPr>
              <a:xfrm>
                <a:off x="5170519" y="2241301"/>
                <a:ext cx="422121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4E6AB71-8AE3-CA4C-E626-C1AFFF586A2E}"/>
                  </a:ext>
                </a:extLst>
              </p:cNvPr>
              <p:cNvSpPr/>
              <p:nvPr/>
            </p:nvSpPr>
            <p:spPr>
              <a:xfrm>
                <a:off x="5643462" y="2575709"/>
                <a:ext cx="459408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load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B249D3-26C8-09CE-3D19-B487A4407FE1}"/>
                  </a:ext>
                </a:extLst>
              </p:cNvPr>
              <p:cNvSpPr/>
              <p:nvPr/>
            </p:nvSpPr>
            <p:spPr>
              <a:xfrm>
                <a:off x="5643522" y="2963355"/>
                <a:ext cx="470086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EC5F66A-7427-CD30-BEE8-2E062CC8A702}"/>
                  </a:ext>
                </a:extLst>
              </p:cNvPr>
              <p:cNvSpPr/>
              <p:nvPr/>
            </p:nvSpPr>
            <p:spPr>
              <a:xfrm>
                <a:off x="5145350" y="3344229"/>
                <a:ext cx="537601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</a:t>
                </a:r>
              </a:p>
              <a:p>
                <a:pPr algn="ctr"/>
                <a:r>
                  <a:rPr lang="en-US" sz="825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C128887-A029-F61A-2723-878AA1B46FE3}"/>
                  </a:ext>
                </a:extLst>
              </p:cNvPr>
              <p:cNvSpPr/>
              <p:nvPr/>
            </p:nvSpPr>
            <p:spPr>
              <a:xfrm>
                <a:off x="5206562" y="2797871"/>
                <a:ext cx="428886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save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9649D5E-C424-CD85-27A2-9626912FB683}"/>
                  </a:ext>
                </a:extLst>
              </p:cNvPr>
              <p:cNvCxnSpPr>
                <a:cxnSpLocks/>
                <a:stCxn id="13" idx="5"/>
                <a:endCxn id="15" idx="0"/>
              </p:cNvCxnSpPr>
              <p:nvPr/>
            </p:nvCxnSpPr>
            <p:spPr>
              <a:xfrm>
                <a:off x="5530822" y="2458032"/>
                <a:ext cx="342344" cy="1176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114740D-B58A-83CC-C70C-57817721EE9C}"/>
                  </a:ext>
                </a:extLst>
              </p:cNvPr>
              <p:cNvCxnSpPr>
                <a:cxnSpLocks/>
                <a:stCxn id="13" idx="3"/>
                <a:endCxn id="57" idx="0"/>
              </p:cNvCxnSpPr>
              <p:nvPr/>
            </p:nvCxnSpPr>
            <p:spPr>
              <a:xfrm flipH="1">
                <a:off x="5021536" y="2458032"/>
                <a:ext cx="210801" cy="864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FDE4069-30E4-4549-8F54-2D0C3E413627}"/>
                  </a:ext>
                </a:extLst>
              </p:cNvPr>
              <p:cNvCxnSpPr>
                <a:cxnSpLocks/>
                <a:stCxn id="15" idx="4"/>
                <a:endCxn id="46" idx="0"/>
              </p:cNvCxnSpPr>
              <p:nvPr/>
            </p:nvCxnSpPr>
            <p:spPr>
              <a:xfrm>
                <a:off x="5873166" y="2829625"/>
                <a:ext cx="5399" cy="1337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C6CE1AA-6AD8-5B37-3173-7ADB7D31F84B}"/>
                  </a:ext>
                </a:extLst>
              </p:cNvPr>
              <p:cNvCxnSpPr>
                <a:cxnSpLocks/>
                <a:stCxn id="57" idx="3"/>
                <a:endCxn id="48" idx="1"/>
              </p:cNvCxnSpPr>
              <p:nvPr/>
            </p:nvCxnSpPr>
            <p:spPr>
              <a:xfrm>
                <a:off x="5192708" y="2730241"/>
                <a:ext cx="76663" cy="1048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5729B06-8EA1-BD78-66BA-ABEF996B353F}"/>
                  </a:ext>
                </a:extLst>
              </p:cNvPr>
              <p:cNvCxnSpPr>
                <a:cxnSpLocks/>
                <a:stCxn id="48" idx="4"/>
                <a:endCxn id="47" idx="0"/>
              </p:cNvCxnSpPr>
              <p:nvPr/>
            </p:nvCxnSpPr>
            <p:spPr>
              <a:xfrm flipH="1">
                <a:off x="5414151" y="3051787"/>
                <a:ext cx="6854" cy="2924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32B0336-E481-EB78-32B0-D64267AC8CD1}"/>
                  </a:ext>
                </a:extLst>
              </p:cNvPr>
              <p:cNvCxnSpPr>
                <a:cxnSpLocks/>
                <a:stCxn id="46" idx="4"/>
                <a:endCxn id="47" idx="7"/>
              </p:cNvCxnSpPr>
              <p:nvPr/>
            </p:nvCxnSpPr>
            <p:spPr>
              <a:xfrm flipH="1">
                <a:off x="5604222" y="3217271"/>
                <a:ext cx="274343" cy="1641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04DE278E-4F48-409C-676A-1613E8D85B6C}"/>
                  </a:ext>
                </a:extLst>
              </p:cNvPr>
              <p:cNvCxnSpPr>
                <a:cxnSpLocks/>
                <a:stCxn id="57" idx="2"/>
                <a:endCxn id="47" idx="1"/>
              </p:cNvCxnSpPr>
              <p:nvPr/>
            </p:nvCxnSpPr>
            <p:spPr>
              <a:xfrm>
                <a:off x="5021536" y="2916024"/>
                <a:ext cx="202544" cy="465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A441BE6B-883E-5EE6-4C2D-59B738019EC8}"/>
                  </a:ext>
                </a:extLst>
              </p:cNvPr>
              <p:cNvCxnSpPr>
                <a:cxnSpLocks/>
                <a:stCxn id="47" idx="2"/>
                <a:endCxn id="57" idx="1"/>
              </p:cNvCxnSpPr>
              <p:nvPr/>
            </p:nvCxnSpPr>
            <p:spPr>
              <a:xfrm rot="10800000">
                <a:off x="4850363" y="2730241"/>
                <a:ext cx="294987" cy="740946"/>
              </a:xfrm>
              <a:prstGeom prst="curvedConnector3">
                <a:avLst>
                  <a:gd name="adj1" fmla="val 16399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A1999268-0C6B-64C8-195B-36DC814CF2B5}"/>
                </a:ext>
              </a:extLst>
            </p:cNvPr>
            <p:cNvSpPr/>
            <p:nvPr/>
          </p:nvSpPr>
          <p:spPr>
            <a:xfrm>
              <a:off x="142183" y="4576889"/>
              <a:ext cx="414569" cy="375110"/>
            </a:xfrm>
            <a:prstGeom prst="diamon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if</a:t>
              </a: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0FA06C6-7333-D965-9CDF-DEB3FB611701}"/>
              </a:ext>
            </a:extLst>
          </p:cNvPr>
          <p:cNvSpPr/>
          <p:nvPr/>
        </p:nvSpPr>
        <p:spPr>
          <a:xfrm>
            <a:off x="3560470" y="2506392"/>
            <a:ext cx="1817525" cy="1238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5"/>
          </a:p>
        </p:txBody>
      </p:sp>
      <p:graphicFrame>
        <p:nvGraphicFramePr>
          <p:cNvPr id="65" name="Table 29">
            <a:extLst>
              <a:ext uri="{FF2B5EF4-FFF2-40B4-BE49-F238E27FC236}">
                <a16:creationId xmlns:a16="http://schemas.microsoft.com/office/drawing/2014/main" id="{A1A7357B-1DA7-25E8-88E9-68945D49A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02977"/>
              </p:ext>
            </p:extLst>
          </p:nvPr>
        </p:nvGraphicFramePr>
        <p:xfrm>
          <a:off x="6020336" y="2631469"/>
          <a:ext cx="2226365" cy="96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49">
                  <a:extLst>
                    <a:ext uri="{9D8B030D-6E8A-4147-A177-3AD203B41FA5}">
                      <a16:colId xmlns:a16="http://schemas.microsoft.com/office/drawing/2014/main" val="1938355345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2884941571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3326498170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1241133296"/>
                    </a:ext>
                  </a:extLst>
                </a:gridCol>
                <a:gridCol w="422629">
                  <a:extLst>
                    <a:ext uri="{9D8B030D-6E8A-4147-A177-3AD203B41FA5}">
                      <a16:colId xmlns:a16="http://schemas.microsoft.com/office/drawing/2014/main" val="1006982030"/>
                    </a:ext>
                  </a:extLst>
                </a:gridCol>
              </a:tblGrid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Features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.....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5754986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Prog1</a:t>
                      </a:r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4513845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Prog2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47370679"/>
                  </a:ext>
                </a:extLst>
              </a:tr>
              <a:tr h="241459">
                <a:tc>
                  <a:txBody>
                    <a:bodyPr/>
                    <a:lstStyle/>
                    <a:p>
                      <a:r>
                        <a:rPr lang="en-US" sz="800" dirty="0"/>
                        <a:t>: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0446365"/>
                  </a:ext>
                </a:extLst>
              </a:tr>
            </a:tbl>
          </a:graphicData>
        </a:graphic>
      </p:graphicFrame>
      <p:sp>
        <p:nvSpPr>
          <p:cNvPr id="66" name="Arrow: Right 65">
            <a:extLst>
              <a:ext uri="{FF2B5EF4-FFF2-40B4-BE49-F238E27FC236}">
                <a16:creationId xmlns:a16="http://schemas.microsoft.com/office/drawing/2014/main" id="{60ACB12E-9BB3-C749-8CF6-FABC3EAF01F2}"/>
              </a:ext>
            </a:extLst>
          </p:cNvPr>
          <p:cNvSpPr/>
          <p:nvPr/>
        </p:nvSpPr>
        <p:spPr>
          <a:xfrm>
            <a:off x="2720914" y="2805505"/>
            <a:ext cx="966591" cy="575101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/>
              <a:t>WL hash words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56E7628-08CF-5B8F-F1BE-432C8EBE3F65}"/>
              </a:ext>
            </a:extLst>
          </p:cNvPr>
          <p:cNvSpPr/>
          <p:nvPr/>
        </p:nvSpPr>
        <p:spPr>
          <a:xfrm>
            <a:off x="5351679" y="2819844"/>
            <a:ext cx="729721" cy="546425"/>
          </a:xfrm>
          <a:prstGeom prst="rightArrow">
            <a:avLst>
              <a:gd name="adj1" fmla="val 50000"/>
              <a:gd name="adj2" fmla="val 486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/>
              <a:t>Doc2Vec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9646A37-B584-7B12-B0FD-F5EE6CC71530}"/>
              </a:ext>
            </a:extLst>
          </p:cNvPr>
          <p:cNvGrpSpPr/>
          <p:nvPr/>
        </p:nvGrpSpPr>
        <p:grpSpPr>
          <a:xfrm>
            <a:off x="3679352" y="2800420"/>
            <a:ext cx="1573376" cy="617601"/>
            <a:chOff x="3583937" y="1925776"/>
            <a:chExt cx="1573376" cy="61760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985DEB0-3A8F-58E3-CD9E-BCBA45157714}"/>
                </a:ext>
              </a:extLst>
            </p:cNvPr>
            <p:cNvSpPr/>
            <p:nvPr/>
          </p:nvSpPr>
          <p:spPr>
            <a:xfrm>
              <a:off x="3583937" y="2149762"/>
              <a:ext cx="1565223" cy="16962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[‘word1’ , ‘word2’, ‘word3’, …]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A341A3-2FC2-82B8-DC93-C26316F63197}"/>
                </a:ext>
              </a:extLst>
            </p:cNvPr>
            <p:cNvSpPr/>
            <p:nvPr/>
          </p:nvSpPr>
          <p:spPr>
            <a:xfrm>
              <a:off x="3584269" y="1925776"/>
              <a:ext cx="1565223" cy="16962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[‘word2’ , ‘word5’, ‘word6’, …]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8E1CD52-CE6A-82CC-6079-604F901DD936}"/>
                </a:ext>
              </a:extLst>
            </p:cNvPr>
            <p:cNvSpPr/>
            <p:nvPr/>
          </p:nvSpPr>
          <p:spPr>
            <a:xfrm>
              <a:off x="3592090" y="2373748"/>
              <a:ext cx="1565223" cy="1696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[‘word1’ , ‘word4’, ‘word7’, …]</a:t>
              </a:r>
            </a:p>
          </p:txBody>
        </p:sp>
      </p:grp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9044F636-5869-6573-A430-6F88349971F9}"/>
              </a:ext>
            </a:extLst>
          </p:cNvPr>
          <p:cNvSpPr/>
          <p:nvPr/>
        </p:nvSpPr>
        <p:spPr>
          <a:xfrm>
            <a:off x="5128321" y="4019794"/>
            <a:ext cx="1320185" cy="546425"/>
          </a:xfrm>
          <a:prstGeom prst="rightArrow">
            <a:avLst>
              <a:gd name="adj1" fmla="val 50000"/>
              <a:gd name="adj2" fmla="val 48692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chemeClr val="tx1"/>
                </a:solidFill>
              </a:rPr>
              <a:t>*Proposed using</a:t>
            </a:r>
          </a:p>
          <a:p>
            <a:pPr algn="ctr"/>
            <a:r>
              <a:rPr lang="en-US" sz="825" dirty="0">
                <a:solidFill>
                  <a:schemeClr val="tx1"/>
                </a:solidFill>
              </a:rPr>
              <a:t>Sparse methods</a:t>
            </a:r>
          </a:p>
        </p:txBody>
      </p:sp>
    </p:spTree>
    <p:extLst>
      <p:ext uri="{BB962C8B-B14F-4D97-AF65-F5344CB8AC3E}">
        <p14:creationId xmlns:p14="http://schemas.microsoft.com/office/powerpoint/2010/main" val="195584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err="1"/>
              <a:t>Weisfeiler</a:t>
            </a:r>
            <a:r>
              <a:rPr lang="en-US" sz="3200" dirty="0"/>
              <a:t>-Lehman subtree hash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4E8B7E-336F-1BEE-E845-C294398D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8F4154-BFED-914E-35C4-E8EFC968696D}"/>
              </a:ext>
            </a:extLst>
          </p:cNvPr>
          <p:cNvGrpSpPr/>
          <p:nvPr/>
        </p:nvGrpSpPr>
        <p:grpSpPr>
          <a:xfrm>
            <a:off x="922352" y="1894874"/>
            <a:ext cx="2297996" cy="1703156"/>
            <a:chOff x="-315783" y="1008601"/>
            <a:chExt cx="2632486" cy="22708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436AF5-BE30-A0EB-70A4-3AACEEA800EF}"/>
                </a:ext>
              </a:extLst>
            </p:cNvPr>
            <p:cNvGrpSpPr/>
            <p:nvPr/>
          </p:nvGrpSpPr>
          <p:grpSpPr>
            <a:xfrm>
              <a:off x="-315783" y="1453093"/>
              <a:ext cx="2632486" cy="1826383"/>
              <a:chOff x="4483207" y="2241301"/>
              <a:chExt cx="1630401" cy="135684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8D68722-7F10-8B42-0B56-44851968B989}"/>
                  </a:ext>
                </a:extLst>
              </p:cNvPr>
              <p:cNvSpPr/>
              <p:nvPr/>
            </p:nvSpPr>
            <p:spPr>
              <a:xfrm>
                <a:off x="5170519" y="2241301"/>
                <a:ext cx="422121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62B040-2AD5-1D1B-5F03-8F077E153337}"/>
                  </a:ext>
                </a:extLst>
              </p:cNvPr>
              <p:cNvSpPr/>
              <p:nvPr/>
            </p:nvSpPr>
            <p:spPr>
              <a:xfrm>
                <a:off x="5643462" y="2575709"/>
                <a:ext cx="459408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load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F704BB9-E616-A523-ECC0-C8398574DF79}"/>
                  </a:ext>
                </a:extLst>
              </p:cNvPr>
              <p:cNvSpPr/>
              <p:nvPr/>
            </p:nvSpPr>
            <p:spPr>
              <a:xfrm>
                <a:off x="5643522" y="2963355"/>
                <a:ext cx="470086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print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F1B2806-3462-3005-8082-0B1EA48DC6B8}"/>
                  </a:ext>
                </a:extLst>
              </p:cNvPr>
              <p:cNvSpPr/>
              <p:nvPr/>
            </p:nvSpPr>
            <p:spPr>
              <a:xfrm>
                <a:off x="5145350" y="3344229"/>
                <a:ext cx="537601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</a:t>
                </a:r>
              </a:p>
              <a:p>
                <a:pPr algn="ctr"/>
                <a:r>
                  <a:rPr lang="en-US" sz="825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en-US" sz="8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CD2C376-4A8F-CC6E-D8FC-A306AE1D4667}"/>
                  </a:ext>
                </a:extLst>
              </p:cNvPr>
              <p:cNvSpPr/>
              <p:nvPr/>
            </p:nvSpPr>
            <p:spPr>
              <a:xfrm>
                <a:off x="5206562" y="2797871"/>
                <a:ext cx="428886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save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F5FFAE-E037-32EE-6333-770BF564E513}"/>
                  </a:ext>
                </a:extLst>
              </p:cNvPr>
              <p:cNvCxnSpPr>
                <a:cxnSpLocks/>
                <a:stCxn id="11" idx="5"/>
                <a:endCxn id="12" idx="0"/>
              </p:cNvCxnSpPr>
              <p:nvPr/>
            </p:nvCxnSpPr>
            <p:spPr>
              <a:xfrm>
                <a:off x="5530822" y="2458032"/>
                <a:ext cx="342344" cy="1176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2AFE2C6-8A23-8DBC-FBC2-00C41E8AB995}"/>
                  </a:ext>
                </a:extLst>
              </p:cNvPr>
              <p:cNvCxnSpPr>
                <a:cxnSpLocks/>
                <a:stCxn id="11" idx="3"/>
                <a:endCxn id="8" idx="0"/>
              </p:cNvCxnSpPr>
              <p:nvPr/>
            </p:nvCxnSpPr>
            <p:spPr>
              <a:xfrm flipH="1">
                <a:off x="4837958" y="2458032"/>
                <a:ext cx="394379" cy="864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9612602-6458-D42F-5CAD-422625CC2E67}"/>
                  </a:ext>
                </a:extLst>
              </p:cNvPr>
              <p:cNvCxnSpPr>
                <a:cxnSpLocks/>
                <a:stCxn id="12" idx="4"/>
                <a:endCxn id="14" idx="0"/>
              </p:cNvCxnSpPr>
              <p:nvPr/>
            </p:nvCxnSpPr>
            <p:spPr>
              <a:xfrm>
                <a:off x="5873166" y="2829625"/>
                <a:ext cx="5399" cy="1337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DF906E7-DD38-7E1C-DBE9-1CFB67E82BC5}"/>
                  </a:ext>
                </a:extLst>
              </p:cNvPr>
              <p:cNvCxnSpPr>
                <a:cxnSpLocks/>
                <a:stCxn id="8" idx="3"/>
                <a:endCxn id="17" idx="1"/>
              </p:cNvCxnSpPr>
              <p:nvPr/>
            </p:nvCxnSpPr>
            <p:spPr>
              <a:xfrm>
                <a:off x="5192711" y="2730242"/>
                <a:ext cx="76661" cy="104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0205003-0CBF-D943-CFC3-C2303BD27D0B}"/>
                  </a:ext>
                </a:extLst>
              </p:cNvPr>
              <p:cNvCxnSpPr>
                <a:cxnSpLocks/>
                <a:stCxn id="17" idx="4"/>
                <a:endCxn id="16" idx="0"/>
              </p:cNvCxnSpPr>
              <p:nvPr/>
            </p:nvCxnSpPr>
            <p:spPr>
              <a:xfrm flipH="1">
                <a:off x="5414151" y="3051787"/>
                <a:ext cx="6854" cy="2924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F7DDF0E-AD41-0BC1-765E-F9AF92731443}"/>
                  </a:ext>
                </a:extLst>
              </p:cNvPr>
              <p:cNvCxnSpPr>
                <a:cxnSpLocks/>
                <a:stCxn id="14" idx="4"/>
                <a:endCxn id="16" idx="7"/>
              </p:cNvCxnSpPr>
              <p:nvPr/>
            </p:nvCxnSpPr>
            <p:spPr>
              <a:xfrm flipH="1">
                <a:off x="5604222" y="3217271"/>
                <a:ext cx="274343" cy="1641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84AA33D-6B97-C212-0B1E-5A4D5D8FF045}"/>
                  </a:ext>
                </a:extLst>
              </p:cNvPr>
              <p:cNvCxnSpPr>
                <a:cxnSpLocks/>
                <a:stCxn id="8" idx="2"/>
                <a:endCxn id="16" idx="1"/>
              </p:cNvCxnSpPr>
              <p:nvPr/>
            </p:nvCxnSpPr>
            <p:spPr>
              <a:xfrm>
                <a:off x="4837958" y="2916024"/>
                <a:ext cx="386121" cy="4653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Curved 24">
                <a:extLst>
                  <a:ext uri="{FF2B5EF4-FFF2-40B4-BE49-F238E27FC236}">
                    <a16:creationId xmlns:a16="http://schemas.microsoft.com/office/drawing/2014/main" id="{CC396C71-0336-F569-DE4A-AC6E5FA74785}"/>
                  </a:ext>
                </a:extLst>
              </p:cNvPr>
              <p:cNvCxnSpPr>
                <a:cxnSpLocks/>
                <a:stCxn id="16" idx="2"/>
                <a:endCxn id="8" idx="1"/>
              </p:cNvCxnSpPr>
              <p:nvPr/>
            </p:nvCxnSpPr>
            <p:spPr>
              <a:xfrm rot="10800000">
                <a:off x="4483207" y="2730243"/>
                <a:ext cx="662143" cy="740945"/>
              </a:xfrm>
              <a:prstGeom prst="curvedConnector3">
                <a:avLst>
                  <a:gd name="adj1" fmla="val 12138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59D09B3B-2F5B-A4F3-41BF-380B9EFEF96C}"/>
                </a:ext>
              </a:extLst>
            </p:cNvPr>
            <p:cNvSpPr/>
            <p:nvPr/>
          </p:nvSpPr>
          <p:spPr>
            <a:xfrm>
              <a:off x="-315783" y="1861160"/>
              <a:ext cx="1145582" cy="500146"/>
            </a:xfrm>
            <a:prstGeom prst="diamon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check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F67C72-B377-81DE-8C2A-E3B6E4F7B7C2}"/>
                </a:ext>
              </a:extLst>
            </p:cNvPr>
            <p:cNvSpPr txBox="1"/>
            <p:nvPr/>
          </p:nvSpPr>
          <p:spPr>
            <a:xfrm>
              <a:off x="918057" y="1008601"/>
              <a:ext cx="49415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CFG</a:t>
              </a:r>
              <a:endParaRPr lang="en-US" sz="13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8B7371-BB8E-B8D6-5CF2-A818AF547BD0}"/>
              </a:ext>
            </a:extLst>
          </p:cNvPr>
          <p:cNvGrpSpPr/>
          <p:nvPr/>
        </p:nvGrpSpPr>
        <p:grpSpPr>
          <a:xfrm>
            <a:off x="4027447" y="2198725"/>
            <a:ext cx="874775" cy="1315736"/>
            <a:chOff x="4935737" y="2061105"/>
            <a:chExt cx="952504" cy="15444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4868316-C197-E368-5EB5-5D3CA7FE0297}"/>
                </a:ext>
              </a:extLst>
            </p:cNvPr>
            <p:cNvSpPr/>
            <p:nvPr/>
          </p:nvSpPr>
          <p:spPr>
            <a:xfrm>
              <a:off x="5325037" y="2061105"/>
              <a:ext cx="224117" cy="2539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3515EF-F215-7F51-5453-6C0C7EF38084}"/>
                </a:ext>
              </a:extLst>
            </p:cNvPr>
            <p:cNvSpPr/>
            <p:nvPr/>
          </p:nvSpPr>
          <p:spPr>
            <a:xfrm>
              <a:off x="4935737" y="2438299"/>
              <a:ext cx="224117" cy="2539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2CB1E84-BB3F-DE99-3937-B1A9E0C7CC48}"/>
                </a:ext>
              </a:extLst>
            </p:cNvPr>
            <p:cNvSpPr/>
            <p:nvPr/>
          </p:nvSpPr>
          <p:spPr>
            <a:xfrm>
              <a:off x="5629837" y="2365905"/>
              <a:ext cx="224117" cy="2539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066686-49D8-94B6-1479-A72EF661DEC9}"/>
                </a:ext>
              </a:extLst>
            </p:cNvPr>
            <p:cNvSpPr/>
            <p:nvPr/>
          </p:nvSpPr>
          <p:spPr>
            <a:xfrm>
              <a:off x="5664124" y="2823105"/>
              <a:ext cx="224117" cy="2539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1BD8D4A-BD1A-0A86-3D3D-D762542FA756}"/>
                </a:ext>
              </a:extLst>
            </p:cNvPr>
            <p:cNvSpPr/>
            <p:nvPr/>
          </p:nvSpPr>
          <p:spPr>
            <a:xfrm>
              <a:off x="5249467" y="3351681"/>
              <a:ext cx="224117" cy="2539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BBFBF07-F02A-E373-CDC2-FCD4496DBBAE}"/>
                </a:ext>
              </a:extLst>
            </p:cNvPr>
            <p:cNvSpPr/>
            <p:nvPr/>
          </p:nvSpPr>
          <p:spPr>
            <a:xfrm>
              <a:off x="5253200" y="2874089"/>
              <a:ext cx="224117" cy="2539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294934B-8985-DFC9-DC95-A8707D91B939}"/>
                </a:ext>
              </a:extLst>
            </p:cNvPr>
            <p:cNvCxnSpPr>
              <a:stCxn id="27" idx="5"/>
              <a:endCxn id="29" idx="1"/>
            </p:cNvCxnSpPr>
            <p:nvPr/>
          </p:nvCxnSpPr>
          <p:spPr>
            <a:xfrm>
              <a:off x="5516333" y="2277836"/>
              <a:ext cx="146325" cy="125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1DEEA6F-B9AE-F263-23C3-C58889B2C3BD}"/>
                </a:ext>
              </a:extLst>
            </p:cNvPr>
            <p:cNvCxnSpPr>
              <a:stCxn id="27" idx="3"/>
              <a:endCxn id="28" idx="7"/>
            </p:cNvCxnSpPr>
            <p:nvPr/>
          </p:nvCxnSpPr>
          <p:spPr>
            <a:xfrm flipH="1">
              <a:off x="5127033" y="2277836"/>
              <a:ext cx="230825" cy="19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D96F5EC-5C1F-1ADB-3BE7-91D84CA999B4}"/>
                </a:ext>
              </a:extLst>
            </p:cNvPr>
            <p:cNvCxnSpPr>
              <a:stCxn id="29" idx="4"/>
              <a:endCxn id="30" idx="0"/>
            </p:cNvCxnSpPr>
            <p:nvPr/>
          </p:nvCxnSpPr>
          <p:spPr>
            <a:xfrm>
              <a:off x="5741896" y="2619821"/>
              <a:ext cx="34287" cy="203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717D7AF-3E0F-5645-E32D-A600D69E546B}"/>
                </a:ext>
              </a:extLst>
            </p:cNvPr>
            <p:cNvCxnSpPr>
              <a:stCxn id="28" idx="5"/>
              <a:endCxn id="32" idx="0"/>
            </p:cNvCxnSpPr>
            <p:nvPr/>
          </p:nvCxnSpPr>
          <p:spPr>
            <a:xfrm>
              <a:off x="5127033" y="2655030"/>
              <a:ext cx="238226" cy="219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654B2CD-F297-40CE-A54E-CB9D5B431937}"/>
                </a:ext>
              </a:extLst>
            </p:cNvPr>
            <p:cNvCxnSpPr>
              <a:stCxn id="32" idx="4"/>
              <a:endCxn id="31" idx="0"/>
            </p:cNvCxnSpPr>
            <p:nvPr/>
          </p:nvCxnSpPr>
          <p:spPr>
            <a:xfrm flipH="1">
              <a:off x="5361526" y="3128005"/>
              <a:ext cx="3733" cy="223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4660ECB-C6E5-B3BF-A377-47797F432610}"/>
                </a:ext>
              </a:extLst>
            </p:cNvPr>
            <p:cNvCxnSpPr>
              <a:stCxn id="30" idx="4"/>
              <a:endCxn id="31" idx="7"/>
            </p:cNvCxnSpPr>
            <p:nvPr/>
          </p:nvCxnSpPr>
          <p:spPr>
            <a:xfrm flipH="1">
              <a:off x="5440763" y="3077021"/>
              <a:ext cx="335420" cy="311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A98F799-E8BD-4B57-F514-5FF986B18106}"/>
                </a:ext>
              </a:extLst>
            </p:cNvPr>
            <p:cNvCxnSpPr>
              <a:stCxn id="28" idx="4"/>
              <a:endCxn id="31" idx="1"/>
            </p:cNvCxnSpPr>
            <p:nvPr/>
          </p:nvCxnSpPr>
          <p:spPr>
            <a:xfrm>
              <a:off x="5047796" y="2692215"/>
              <a:ext cx="234492" cy="696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7BC19773-3CC2-F6F0-95E0-0BBD7BAA1975}"/>
                </a:ext>
              </a:extLst>
            </p:cNvPr>
            <p:cNvCxnSpPr>
              <a:stCxn id="31" idx="2"/>
              <a:endCxn id="28" idx="2"/>
            </p:cNvCxnSpPr>
            <p:nvPr/>
          </p:nvCxnSpPr>
          <p:spPr>
            <a:xfrm rot="10800000">
              <a:off x="4935737" y="2565257"/>
              <a:ext cx="313730" cy="913382"/>
            </a:xfrm>
            <a:prstGeom prst="curvedConnector3">
              <a:avLst>
                <a:gd name="adj1" fmla="val 1728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882387-E11D-E5DB-0875-B561200DC44A}"/>
              </a:ext>
            </a:extLst>
          </p:cNvPr>
          <p:cNvGrpSpPr/>
          <p:nvPr/>
        </p:nvGrpSpPr>
        <p:grpSpPr>
          <a:xfrm>
            <a:off x="5535803" y="2306879"/>
            <a:ext cx="2536100" cy="1369787"/>
            <a:chOff x="5342941" y="2883248"/>
            <a:chExt cx="3083605" cy="182638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41265D3-52EC-5FC4-9A63-34ADB824470C}"/>
                </a:ext>
              </a:extLst>
            </p:cNvPr>
            <p:cNvGrpSpPr/>
            <p:nvPr/>
          </p:nvGrpSpPr>
          <p:grpSpPr>
            <a:xfrm>
              <a:off x="5342941" y="2883248"/>
              <a:ext cx="3083605" cy="1826383"/>
              <a:chOff x="4317266" y="2241301"/>
              <a:chExt cx="1909795" cy="135684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1837610-86EE-1DA6-CB0F-007F3692E4F9}"/>
                  </a:ext>
                </a:extLst>
              </p:cNvPr>
              <p:cNvSpPr/>
              <p:nvPr/>
            </p:nvSpPr>
            <p:spPr>
              <a:xfrm>
                <a:off x="5170519" y="2241301"/>
                <a:ext cx="512432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 (2,4)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D44857B-03A8-7CB1-44A8-43E5452ADF5C}"/>
                  </a:ext>
                </a:extLst>
              </p:cNvPr>
              <p:cNvSpPr/>
              <p:nvPr/>
            </p:nvSpPr>
            <p:spPr>
              <a:xfrm>
                <a:off x="5643462" y="2575709"/>
                <a:ext cx="583599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 (2,2)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14CCDE1-71F3-CDDA-31FD-9A9F9C792228}"/>
                  </a:ext>
                </a:extLst>
              </p:cNvPr>
              <p:cNvSpPr/>
              <p:nvPr/>
            </p:nvSpPr>
            <p:spPr>
              <a:xfrm>
                <a:off x="5643522" y="2963355"/>
                <a:ext cx="583539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 (2,4)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395C92-FA1F-8060-5A1C-9F89AE08C680}"/>
                  </a:ext>
                </a:extLst>
              </p:cNvPr>
              <p:cNvSpPr/>
              <p:nvPr/>
            </p:nvSpPr>
            <p:spPr>
              <a:xfrm>
                <a:off x="5145350" y="3344229"/>
                <a:ext cx="723356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4, (2,2,4,4)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3B792F9-CC52-1BF4-9B6F-B3C81475C9BD}"/>
                  </a:ext>
                </a:extLst>
              </p:cNvPr>
              <p:cNvSpPr/>
              <p:nvPr/>
            </p:nvSpPr>
            <p:spPr>
              <a:xfrm>
                <a:off x="5097848" y="2797871"/>
                <a:ext cx="537601" cy="2539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 (4,4)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1A64310-02D3-0B7A-A246-C301A9B6FF14}"/>
                  </a:ext>
                </a:extLst>
              </p:cNvPr>
              <p:cNvCxnSpPr>
                <a:cxnSpLocks/>
                <a:stCxn id="44" idx="5"/>
                <a:endCxn id="45" idx="0"/>
              </p:cNvCxnSpPr>
              <p:nvPr/>
            </p:nvCxnSpPr>
            <p:spPr>
              <a:xfrm>
                <a:off x="5607907" y="2458032"/>
                <a:ext cx="327354" cy="1176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ABDC1AD-5BF0-D384-831C-9F0056EF7CE0}"/>
                  </a:ext>
                </a:extLst>
              </p:cNvPr>
              <p:cNvCxnSpPr>
                <a:cxnSpLocks/>
                <a:stCxn id="44" idx="3"/>
                <a:endCxn id="43" idx="0"/>
              </p:cNvCxnSpPr>
              <p:nvPr/>
            </p:nvCxnSpPr>
            <p:spPr>
              <a:xfrm flipH="1">
                <a:off x="4719422" y="2458032"/>
                <a:ext cx="526141" cy="997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1B0BA8D-7EFA-4DA0-15FC-8ADDFF7AA89D}"/>
                  </a:ext>
                </a:extLst>
              </p:cNvPr>
              <p:cNvCxnSpPr>
                <a:cxnSpLocks/>
                <a:stCxn id="45" idx="4"/>
                <a:endCxn id="58" idx="0"/>
              </p:cNvCxnSpPr>
              <p:nvPr/>
            </p:nvCxnSpPr>
            <p:spPr>
              <a:xfrm>
                <a:off x="5935262" y="2829625"/>
                <a:ext cx="30" cy="1337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D5CACCF7-F836-A3A1-7DE2-C72A7C80B5DF}"/>
                  </a:ext>
                </a:extLst>
              </p:cNvPr>
              <p:cNvCxnSpPr>
                <a:cxnSpLocks/>
                <a:stCxn id="43" idx="6"/>
                <a:endCxn id="60" idx="1"/>
              </p:cNvCxnSpPr>
              <p:nvPr/>
            </p:nvCxnSpPr>
            <p:spPr>
              <a:xfrm>
                <a:off x="5121578" y="2684689"/>
                <a:ext cx="55000" cy="1503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95ED6D5C-AFFC-3B80-4641-73BC1F24BF7E}"/>
                  </a:ext>
                </a:extLst>
              </p:cNvPr>
              <p:cNvCxnSpPr>
                <a:cxnSpLocks/>
                <a:stCxn id="60" idx="4"/>
                <a:endCxn id="59" idx="0"/>
              </p:cNvCxnSpPr>
              <p:nvPr/>
            </p:nvCxnSpPr>
            <p:spPr>
              <a:xfrm>
                <a:off x="5366649" y="3051787"/>
                <a:ext cx="140379" cy="2924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CEEFFCF-F652-5083-2CDC-DBDB459C01B0}"/>
                  </a:ext>
                </a:extLst>
              </p:cNvPr>
              <p:cNvCxnSpPr>
                <a:cxnSpLocks/>
                <a:stCxn id="58" idx="4"/>
                <a:endCxn id="59" idx="7"/>
              </p:cNvCxnSpPr>
              <p:nvPr/>
            </p:nvCxnSpPr>
            <p:spPr>
              <a:xfrm flipH="1">
                <a:off x="5762773" y="3217271"/>
                <a:ext cx="172519" cy="164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0242CC1F-7E72-A25D-EF2E-648AD301E6F5}"/>
                  </a:ext>
                </a:extLst>
              </p:cNvPr>
              <p:cNvCxnSpPr>
                <a:cxnSpLocks/>
                <a:stCxn id="43" idx="4"/>
                <a:endCxn id="59" idx="1"/>
              </p:cNvCxnSpPr>
              <p:nvPr/>
            </p:nvCxnSpPr>
            <p:spPr>
              <a:xfrm>
                <a:off x="4719422" y="2811647"/>
                <a:ext cx="531861" cy="569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or: Curved 76">
                <a:extLst>
                  <a:ext uri="{FF2B5EF4-FFF2-40B4-BE49-F238E27FC236}">
                    <a16:creationId xmlns:a16="http://schemas.microsoft.com/office/drawing/2014/main" id="{AFBE02A6-464F-9D95-60B0-7E93A6211194}"/>
                  </a:ext>
                </a:extLst>
              </p:cNvPr>
              <p:cNvCxnSpPr>
                <a:cxnSpLocks/>
                <a:stCxn id="59" idx="2"/>
                <a:endCxn id="43" idx="2"/>
              </p:cNvCxnSpPr>
              <p:nvPr/>
            </p:nvCxnSpPr>
            <p:spPr>
              <a:xfrm rot="10800000">
                <a:off x="4317266" y="2684690"/>
                <a:ext cx="828084" cy="786498"/>
              </a:xfrm>
              <a:prstGeom prst="curvedConnector3">
                <a:avLst>
                  <a:gd name="adj1" fmla="val 117097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DAA5167-DA1C-2900-A919-16116C2901BD}"/>
                </a:ext>
              </a:extLst>
            </p:cNvPr>
            <p:cNvSpPr/>
            <p:nvPr/>
          </p:nvSpPr>
          <p:spPr>
            <a:xfrm>
              <a:off x="5342941" y="3309180"/>
              <a:ext cx="1298663" cy="341784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4, (2,2,2,4) </a:t>
              </a:r>
            </a:p>
          </p:txBody>
        </p:sp>
      </p:grpSp>
      <p:graphicFrame>
        <p:nvGraphicFramePr>
          <p:cNvPr id="78" name="Table 109">
            <a:extLst>
              <a:ext uri="{FF2B5EF4-FFF2-40B4-BE49-F238E27FC236}">
                <a16:creationId xmlns:a16="http://schemas.microsoft.com/office/drawing/2014/main" id="{50A666D9-DC0E-C2BB-FB6A-A5BB954B3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32545"/>
              </p:ext>
            </p:extLst>
          </p:nvPr>
        </p:nvGraphicFramePr>
        <p:xfrm>
          <a:off x="3160617" y="3866497"/>
          <a:ext cx="2448722" cy="22479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8489">
                  <a:extLst>
                    <a:ext uri="{9D8B030D-6E8A-4147-A177-3AD203B41FA5}">
                      <a16:colId xmlns:a16="http://schemas.microsoft.com/office/drawing/2014/main" val="2755138992"/>
                    </a:ext>
                  </a:extLst>
                </a:gridCol>
                <a:gridCol w="1600233">
                  <a:extLst>
                    <a:ext uri="{9D8B030D-6E8A-4147-A177-3AD203B41FA5}">
                      <a16:colId xmlns:a16="http://schemas.microsoft.com/office/drawing/2014/main" val="27712094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Word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665306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Start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2, hash(2,4)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689174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check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 hash(2,2,2,4)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7286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Load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 hash (2,2)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95576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Save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 hash(4,4)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7601746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Print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 hash(2,4)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02969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err="1"/>
                        <a:t>Sub_func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 hash(2,2,4,4)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615389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90241271"/>
                  </a:ext>
                </a:extLst>
              </a:tr>
            </a:tbl>
          </a:graphicData>
        </a:graphic>
      </p:graphicFrame>
      <p:sp>
        <p:nvSpPr>
          <p:cNvPr id="79" name="Arrow: Right 78">
            <a:extLst>
              <a:ext uri="{FF2B5EF4-FFF2-40B4-BE49-F238E27FC236}">
                <a16:creationId xmlns:a16="http://schemas.microsoft.com/office/drawing/2014/main" id="{BDB70D0F-5E5E-8DB8-0941-2D3FED87806F}"/>
              </a:ext>
            </a:extLst>
          </p:cNvPr>
          <p:cNvSpPr/>
          <p:nvPr/>
        </p:nvSpPr>
        <p:spPr>
          <a:xfrm>
            <a:off x="3345425" y="2728702"/>
            <a:ext cx="341592" cy="165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56688A1-F6D3-A5FF-109F-2882854529B4}"/>
              </a:ext>
            </a:extLst>
          </p:cNvPr>
          <p:cNvSpPr txBox="1"/>
          <p:nvPr/>
        </p:nvSpPr>
        <p:spPr>
          <a:xfrm>
            <a:off x="3868328" y="1825744"/>
            <a:ext cx="12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relabeling with number of neighbors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61D92840-0668-800F-013D-0D4CB5338700}"/>
              </a:ext>
            </a:extLst>
          </p:cNvPr>
          <p:cNvSpPr/>
          <p:nvPr/>
        </p:nvSpPr>
        <p:spPr>
          <a:xfrm>
            <a:off x="4991576" y="2740595"/>
            <a:ext cx="341592" cy="1658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265745-332B-6D40-DFB4-470914434253}"/>
              </a:ext>
            </a:extLst>
          </p:cNvPr>
          <p:cNvSpPr txBox="1"/>
          <p:nvPr/>
        </p:nvSpPr>
        <p:spPr>
          <a:xfrm>
            <a:off x="6348202" y="1825625"/>
            <a:ext cx="106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Relabeling after first iteration</a:t>
            </a:r>
          </a:p>
        </p:txBody>
      </p:sp>
    </p:spTree>
    <p:extLst>
      <p:ext uri="{BB962C8B-B14F-4D97-AF65-F5344CB8AC3E}">
        <p14:creationId xmlns:p14="http://schemas.microsoft.com/office/powerpoint/2010/main" val="2500181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700" dirty="0"/>
              <a:t>1</a:t>
            </a:r>
            <a:r>
              <a:rPr lang="en-US" sz="500" dirty="0"/>
              <a:t>. 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Rong, X., 2014. word2vec parameter learning explained.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arXiv:1411.2738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B3298-B81A-6E98-1034-2487EF81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794" y="436892"/>
            <a:ext cx="4283755" cy="22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B910089-72F0-AF2B-B7C1-DFA689FE8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r="872" b="3494"/>
          <a:stretch/>
        </p:blipFill>
        <p:spPr bwMode="auto">
          <a:xfrm>
            <a:off x="343953" y="3534642"/>
            <a:ext cx="3929907" cy="170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Diagram&#10;&#10;Description automatically generated">
            <a:extLst>
              <a:ext uri="{FF2B5EF4-FFF2-40B4-BE49-F238E27FC236}">
                <a16:creationId xmlns:a16="http://schemas.microsoft.com/office/drawing/2014/main" id="{5A641E84-E3D2-E90C-F0C7-B5CF429E7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126" y="2836097"/>
            <a:ext cx="2482203" cy="31580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6281E48-677A-DE8D-E959-B9F4F48C20B6}"/>
              </a:ext>
            </a:extLst>
          </p:cNvPr>
          <p:cNvSpPr txBox="1"/>
          <p:nvPr/>
        </p:nvSpPr>
        <p:spPr>
          <a:xfrm>
            <a:off x="6917546" y="6081312"/>
            <a:ext cx="2061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https://ronxin.github.io/wevi/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7874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Graphs are helpful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700" dirty="0"/>
              <a:t>1.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Wang, X., Bo, D., Shi, C., Fan, S., Ye, Y. and Philip, S.Y., 2022. A survey on heterogeneous graph embedding: methods, techniques, applications and sources.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Big Data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700" dirty="0"/>
          </a:p>
        </p:txBody>
      </p:sp>
      <p:pic>
        <p:nvPicPr>
          <p:cNvPr id="13" name="Content Placeholder 12" descr="Chart, diagram&#10;&#10;Description automatically generated">
            <a:extLst>
              <a:ext uri="{FF2B5EF4-FFF2-40B4-BE49-F238E27FC236}">
                <a16:creationId xmlns:a16="http://schemas.microsoft.com/office/drawing/2014/main" id="{76C9C568-AAEA-8993-538B-EECE343E1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0" y="971609"/>
            <a:ext cx="8443244" cy="2501157"/>
          </a:xfr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B136653-EE09-F666-7A61-851A1CCDA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0468"/>
            <a:ext cx="9144000" cy="21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Poincare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600" dirty="0"/>
              <a:t>1. 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J., Yang, M., Zhou, M., Feng, S. and Fournier-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Viger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2022. Enhancing hyperbolic graph embeddings via contrastive learning. </a:t>
            </a:r>
            <a:r>
              <a:rPr lang="en-US" sz="1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arXiv:2201.08554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60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B7D2909-A7D2-7047-9397-5BFFFD894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"/>
          <a:stretch/>
        </p:blipFill>
        <p:spPr>
          <a:xfrm>
            <a:off x="716314" y="875792"/>
            <a:ext cx="4611060" cy="4915586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99CE1CA2-FFC3-229A-60B6-DCCDF10E4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9"/>
          <a:stretch/>
        </p:blipFill>
        <p:spPr>
          <a:xfrm>
            <a:off x="5293523" y="3562217"/>
            <a:ext cx="3023541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33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Sparse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4E8B7E-336F-1BEE-E845-C294398D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6CD601-ECB6-E878-A9AC-AA09EC4B24E6}"/>
              </a:ext>
            </a:extLst>
          </p:cNvPr>
          <p:cNvGrpSpPr/>
          <p:nvPr/>
        </p:nvGrpSpPr>
        <p:grpSpPr>
          <a:xfrm>
            <a:off x="1193810" y="1001864"/>
            <a:ext cx="7242313" cy="4824375"/>
            <a:chOff x="336129" y="648618"/>
            <a:chExt cx="6756379" cy="450067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4F83AB8-8A5A-EFF4-93DC-E8A0B6D475B9}"/>
                </a:ext>
              </a:extLst>
            </p:cNvPr>
            <p:cNvSpPr/>
            <p:nvPr/>
          </p:nvSpPr>
          <p:spPr>
            <a:xfrm>
              <a:off x="3430162" y="3159173"/>
              <a:ext cx="940199" cy="196939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A36225-B7AE-B4FA-0F29-8C793111E803}"/>
                </a:ext>
              </a:extLst>
            </p:cNvPr>
            <p:cNvSpPr/>
            <p:nvPr/>
          </p:nvSpPr>
          <p:spPr>
            <a:xfrm>
              <a:off x="2454528" y="3179904"/>
              <a:ext cx="940199" cy="196939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rug&#10;&#10;Description automatically generated">
              <a:extLst>
                <a:ext uri="{FF2B5EF4-FFF2-40B4-BE49-F238E27FC236}">
                  <a16:creationId xmlns:a16="http://schemas.microsoft.com/office/drawing/2014/main" id="{7FEB36DF-4CC5-B3B3-26C7-BE19188B0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98" r="10622" b="5233"/>
            <a:stretch/>
          </p:blipFill>
          <p:spPr>
            <a:xfrm>
              <a:off x="336129" y="829104"/>
              <a:ext cx="1860151" cy="1630758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9228AB61-61A2-F1DB-1DEB-8D8282AEA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12" r="10807" b="5233"/>
            <a:stretch/>
          </p:blipFill>
          <p:spPr>
            <a:xfrm>
              <a:off x="4750364" y="833807"/>
              <a:ext cx="1997545" cy="1751207"/>
            </a:xfrm>
            <a:prstGeom prst="rect">
              <a:avLst/>
            </a:prstGeom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7B58ADB-2991-F2AE-83F4-002A7A44A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366" t="36596" r="46172" b="48483"/>
            <a:stretch/>
          </p:blipFill>
          <p:spPr>
            <a:xfrm>
              <a:off x="855509" y="3805898"/>
              <a:ext cx="1062419" cy="884207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908D8F2F-1868-F54A-522F-4C56BF83F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789" t="36717" r="46730" b="48110"/>
            <a:stretch/>
          </p:blipFill>
          <p:spPr>
            <a:xfrm>
              <a:off x="5321276" y="3798137"/>
              <a:ext cx="939923" cy="89973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9B9651-DDC4-2011-F40F-32402BEEC08E}"/>
                </a:ext>
              </a:extLst>
            </p:cNvPr>
            <p:cNvSpPr txBox="1"/>
            <p:nvPr/>
          </p:nvSpPr>
          <p:spPr>
            <a:xfrm>
              <a:off x="3490351" y="3357825"/>
              <a:ext cx="1029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 6.0793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77C2B-1EC4-125B-49BC-613963D40FE8}"/>
                </a:ext>
              </a:extLst>
            </p:cNvPr>
            <p:cNvSpPr txBox="1"/>
            <p:nvPr/>
          </p:nvSpPr>
          <p:spPr>
            <a:xfrm>
              <a:off x="3508937" y="4305197"/>
              <a:ext cx="1029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 2.2129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11B2E4-CD3C-D7F2-8407-B4F63E8AB6A3}"/>
                </a:ext>
              </a:extLst>
            </p:cNvPr>
            <p:cNvSpPr txBox="1"/>
            <p:nvPr/>
          </p:nvSpPr>
          <p:spPr>
            <a:xfrm>
              <a:off x="3505702" y="3869260"/>
              <a:ext cx="1029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 0.7727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36C550-2235-8DEA-26A7-8A134836DFC3}"/>
                </a:ext>
              </a:extLst>
            </p:cNvPr>
            <p:cNvSpPr txBox="1"/>
            <p:nvPr/>
          </p:nvSpPr>
          <p:spPr>
            <a:xfrm>
              <a:off x="3480362" y="4716425"/>
              <a:ext cx="1029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 -0.7443</a:t>
              </a:r>
            </a:p>
          </p:txBody>
        </p:sp>
        <p:sp>
          <p:nvSpPr>
            <p:cNvPr id="20" name="Cross 19">
              <a:extLst>
                <a:ext uri="{FF2B5EF4-FFF2-40B4-BE49-F238E27FC236}">
                  <a16:creationId xmlns:a16="http://schemas.microsoft.com/office/drawing/2014/main" id="{4E0E736D-BAC8-9793-EB6E-3B330DCAA548}"/>
                </a:ext>
              </a:extLst>
            </p:cNvPr>
            <p:cNvSpPr/>
            <p:nvPr/>
          </p:nvSpPr>
          <p:spPr>
            <a:xfrm>
              <a:off x="4704926" y="4105375"/>
              <a:ext cx="367049" cy="299346"/>
            </a:xfrm>
            <a:prstGeom prst="plus">
              <a:avLst>
                <a:gd name="adj" fmla="val 3563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96653F7-968F-9FE6-F316-90377DF8F919}"/>
                </a:ext>
              </a:extLst>
            </p:cNvPr>
            <p:cNvSpPr/>
            <p:nvPr/>
          </p:nvSpPr>
          <p:spPr>
            <a:xfrm rot="2625752">
              <a:off x="4341879" y="3658091"/>
              <a:ext cx="553122" cy="12600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CA3ADD2-D8CC-44BD-01F0-425C8836BC42}"/>
                </a:ext>
              </a:extLst>
            </p:cNvPr>
            <p:cNvSpPr/>
            <p:nvPr/>
          </p:nvSpPr>
          <p:spPr>
            <a:xfrm rot="1719230">
              <a:off x="4265674" y="4021379"/>
              <a:ext cx="414651" cy="113517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6D9454FD-788F-C8EF-5806-107112DD5B37}"/>
                </a:ext>
              </a:extLst>
            </p:cNvPr>
            <p:cNvSpPr/>
            <p:nvPr/>
          </p:nvSpPr>
          <p:spPr>
            <a:xfrm rot="20620142">
              <a:off x="4288346" y="4347406"/>
              <a:ext cx="354108" cy="12556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18B8369-918B-46AB-F09B-8F966BA5BF42}"/>
                </a:ext>
              </a:extLst>
            </p:cNvPr>
            <p:cNvSpPr/>
            <p:nvPr/>
          </p:nvSpPr>
          <p:spPr>
            <a:xfrm rot="19140942">
              <a:off x="4247892" y="4660837"/>
              <a:ext cx="553122" cy="12600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4CC0721C-5725-F9BF-BE1A-15EA335395A6}"/>
                </a:ext>
              </a:extLst>
            </p:cNvPr>
            <p:cNvSpPr/>
            <p:nvPr/>
          </p:nvSpPr>
          <p:spPr>
            <a:xfrm>
              <a:off x="5137283" y="4166642"/>
              <a:ext cx="242999" cy="18925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7B43FF7-634A-5580-05F1-D1A82A9F9704}"/>
                </a:ext>
              </a:extLst>
            </p:cNvPr>
            <p:cNvGrpSpPr/>
            <p:nvPr/>
          </p:nvGrpSpPr>
          <p:grpSpPr>
            <a:xfrm>
              <a:off x="2339127" y="648618"/>
              <a:ext cx="2268390" cy="2050702"/>
              <a:chOff x="2329404" y="704624"/>
              <a:chExt cx="2268390" cy="2050702"/>
            </a:xfrm>
          </p:grpSpPr>
          <p:pic>
            <p:nvPicPr>
              <p:cNvPr id="41" name="Picture 40" descr="A picture containing person&#10;&#10;Description automatically generated">
                <a:extLst>
                  <a:ext uri="{FF2B5EF4-FFF2-40B4-BE49-F238E27FC236}">
                    <a16:creationId xmlns:a16="http://schemas.microsoft.com/office/drawing/2014/main" id="{3FD99E45-9CB9-7317-A5DF-8E0B45FDD2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917" r="8731" b="6342"/>
              <a:stretch/>
            </p:blipFill>
            <p:spPr>
              <a:xfrm>
                <a:off x="2329404" y="704624"/>
                <a:ext cx="2268390" cy="2050702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BB7FDB4-4B35-E995-AFF1-756804279706}"/>
                  </a:ext>
                </a:extLst>
              </p:cNvPr>
              <p:cNvSpPr/>
              <p:nvPr/>
            </p:nvSpPr>
            <p:spPr>
              <a:xfrm>
                <a:off x="2490400" y="803084"/>
                <a:ext cx="118367" cy="996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2705641-31AD-B825-BBB3-607F586570F7}"/>
                  </a:ext>
                </a:extLst>
              </p:cNvPr>
              <p:cNvSpPr/>
              <p:nvPr/>
            </p:nvSpPr>
            <p:spPr>
              <a:xfrm>
                <a:off x="4426413" y="800135"/>
                <a:ext cx="101690" cy="955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6E6D20-42F1-BB57-CB1D-C92FBCB1F4EE}"/>
                  </a:ext>
                </a:extLst>
              </p:cNvPr>
              <p:cNvSpPr/>
              <p:nvPr/>
            </p:nvSpPr>
            <p:spPr>
              <a:xfrm>
                <a:off x="3462312" y="2261052"/>
                <a:ext cx="106084" cy="87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0A740A7-E34D-4784-8378-801B430C5E0B}"/>
                  </a:ext>
                </a:extLst>
              </p:cNvPr>
              <p:cNvSpPr/>
              <p:nvPr/>
            </p:nvSpPr>
            <p:spPr>
              <a:xfrm>
                <a:off x="2608767" y="1687217"/>
                <a:ext cx="118367" cy="996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E088E1F-8B52-BE1A-F6D4-E8E03603E1AD}"/>
                </a:ext>
              </a:extLst>
            </p:cNvPr>
            <p:cNvGrpSpPr/>
            <p:nvPr/>
          </p:nvGrpSpPr>
          <p:grpSpPr>
            <a:xfrm>
              <a:off x="2662236" y="3259476"/>
              <a:ext cx="515772" cy="1828619"/>
              <a:chOff x="2401727" y="3283066"/>
              <a:chExt cx="515772" cy="182861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BCF08DB-4E0A-0424-CABD-206DBB671868}"/>
                  </a:ext>
                </a:extLst>
              </p:cNvPr>
              <p:cNvGrpSpPr/>
              <p:nvPr/>
            </p:nvGrpSpPr>
            <p:grpSpPr>
              <a:xfrm>
                <a:off x="2403586" y="3283066"/>
                <a:ext cx="500944" cy="1828619"/>
                <a:chOff x="6279705" y="2509574"/>
                <a:chExt cx="508041" cy="1990312"/>
              </a:xfrm>
            </p:grpSpPr>
            <p:pic>
              <p:nvPicPr>
                <p:cNvPr id="39" name="Picture 38" descr="A picture containing food&#10;&#10;Description automatically generated">
                  <a:extLst>
                    <a:ext uri="{FF2B5EF4-FFF2-40B4-BE49-F238E27FC236}">
                      <a16:creationId xmlns:a16="http://schemas.microsoft.com/office/drawing/2014/main" id="{973F9717-CA66-323A-C311-D8887C825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1542" t="3533" r="49472" b="8588"/>
                <a:stretch/>
              </p:blipFill>
              <p:spPr>
                <a:xfrm>
                  <a:off x="6279705" y="2509574"/>
                  <a:ext cx="508041" cy="1005155"/>
                </a:xfrm>
                <a:prstGeom prst="rect">
                  <a:avLst/>
                </a:prstGeom>
              </p:spPr>
            </p:pic>
            <p:pic>
              <p:nvPicPr>
                <p:cNvPr id="40" name="Picture 39" descr="A picture containing food&#10;&#10;Description automatically generated">
                  <a:extLst>
                    <a:ext uri="{FF2B5EF4-FFF2-40B4-BE49-F238E27FC236}">
                      <a16:creationId xmlns:a16="http://schemas.microsoft.com/office/drawing/2014/main" id="{B813725D-B085-E05C-6F86-5EA685E65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50000" t="3721" r="10727" b="7112"/>
                <a:stretch/>
              </p:blipFill>
              <p:spPr>
                <a:xfrm>
                  <a:off x="6279705" y="3494731"/>
                  <a:ext cx="504402" cy="1005155"/>
                </a:xfrm>
                <a:prstGeom prst="rect">
                  <a:avLst/>
                </a:prstGeom>
              </p:spPr>
            </p:pic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4677A0-F377-EE69-862F-164A9B41370A}"/>
                  </a:ext>
                </a:extLst>
              </p:cNvPr>
              <p:cNvSpPr/>
              <p:nvPr/>
            </p:nvSpPr>
            <p:spPr>
              <a:xfrm>
                <a:off x="2403762" y="3283066"/>
                <a:ext cx="506759" cy="5066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BC3F711-6B23-F9A3-1BF5-322C1E4A784B}"/>
                  </a:ext>
                </a:extLst>
              </p:cNvPr>
              <p:cNvSpPr/>
              <p:nvPr/>
            </p:nvSpPr>
            <p:spPr>
              <a:xfrm>
                <a:off x="2401727" y="3754266"/>
                <a:ext cx="515772" cy="4712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7DA088-F986-04E1-3DEB-4303E4497D52}"/>
                  </a:ext>
                </a:extLst>
              </p:cNvPr>
              <p:cNvSpPr/>
              <p:nvPr/>
            </p:nvSpPr>
            <p:spPr>
              <a:xfrm>
                <a:off x="2410740" y="4640132"/>
                <a:ext cx="506759" cy="4637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4C7E6-F6D5-79D2-C1AC-948E57ACE341}"/>
                  </a:ext>
                </a:extLst>
              </p:cNvPr>
              <p:cNvSpPr/>
              <p:nvPr/>
            </p:nvSpPr>
            <p:spPr>
              <a:xfrm>
                <a:off x="2407710" y="4215832"/>
                <a:ext cx="506759" cy="4637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F19E2C7-10C3-7A8D-9619-0F6BAD54EAC4}"/>
                    </a:ext>
                  </a:extLst>
                </p:cNvPr>
                <p:cNvSpPr txBox="1"/>
                <p:nvPr/>
              </p:nvSpPr>
              <p:spPr>
                <a:xfrm>
                  <a:off x="1768523" y="3943824"/>
                  <a:ext cx="66395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F19E2C7-10C3-7A8D-9619-0F6BAD54E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523" y="3943824"/>
                  <a:ext cx="663952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87F680-0487-2FDB-6C20-7E43F3E0A7CA}"/>
                </a:ext>
              </a:extLst>
            </p:cNvPr>
            <p:cNvSpPr txBox="1"/>
            <p:nvPr/>
          </p:nvSpPr>
          <p:spPr>
            <a:xfrm>
              <a:off x="533932" y="2442519"/>
              <a:ext cx="1155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C103F9-78E9-6460-07A8-2F3711570542}"/>
                </a:ext>
              </a:extLst>
            </p:cNvPr>
            <p:cNvSpPr txBox="1"/>
            <p:nvPr/>
          </p:nvSpPr>
          <p:spPr>
            <a:xfrm>
              <a:off x="5170752" y="2538041"/>
              <a:ext cx="192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Reconstructed  Data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B9DC75-F530-CB7D-F72B-BF846350607E}"/>
                </a:ext>
              </a:extLst>
            </p:cNvPr>
            <p:cNvSpPr txBox="1"/>
            <p:nvPr/>
          </p:nvSpPr>
          <p:spPr>
            <a:xfrm>
              <a:off x="2556733" y="2598694"/>
              <a:ext cx="1830603" cy="344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Learned dictionary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4E0144-8CCE-FDE6-DA65-B49121F96987}"/>
                </a:ext>
              </a:extLst>
            </p:cNvPr>
            <p:cNvSpPr txBox="1"/>
            <p:nvPr/>
          </p:nvSpPr>
          <p:spPr>
            <a:xfrm>
              <a:off x="1076869" y="2932709"/>
              <a:ext cx="2335575" cy="3445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Dictionary atoms utilized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6F6CEF-8CCB-6332-1AA7-6C01D344046E}"/>
                </a:ext>
              </a:extLst>
            </p:cNvPr>
            <p:cNvSpPr txBox="1"/>
            <p:nvPr/>
          </p:nvSpPr>
          <p:spPr>
            <a:xfrm>
              <a:off x="3432776" y="2948891"/>
              <a:ext cx="1737976" cy="30777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Sparse Coefficients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93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Sparse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4E8B7E-336F-1BEE-E845-C294398D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DBC903F0-A4B9-406E-5EC8-50361D37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33" y="3429000"/>
            <a:ext cx="5066204" cy="2394139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80AA00B4-761B-2182-39EC-A6DAD4F03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095" y="2816926"/>
            <a:ext cx="3371453" cy="5163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7">
                <a:extLst>
                  <a:ext uri="{FF2B5EF4-FFF2-40B4-BE49-F238E27FC236}">
                    <a16:creationId xmlns:a16="http://schemas.microsoft.com/office/drawing/2014/main" id="{20706E2E-E40E-A561-6863-A165C187DB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1760" y="1137892"/>
                <a:ext cx="3698596" cy="16210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SzPct val="100000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signals :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SzPct val="100000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Dictionary elements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SzPct val="100000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Dictionary :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sz="1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SzPct val="100000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Resulting signal :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SzPct val="100000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Sparsity 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 Placeholder 7">
                <a:extLst>
                  <a:ext uri="{FF2B5EF4-FFF2-40B4-BE49-F238E27FC236}">
                    <a16:creationId xmlns:a16="http://schemas.microsoft.com/office/drawing/2014/main" id="{20706E2E-E40E-A561-6863-A165C187D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760" y="1137892"/>
                <a:ext cx="3698596" cy="1621070"/>
              </a:xfrm>
              <a:prstGeom prst="rect">
                <a:avLst/>
              </a:prstGeom>
              <a:blipFill>
                <a:blip r:embed="rId4"/>
                <a:stretch>
                  <a:fillRect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224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Learned dictionary is in the same input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700" dirty="0"/>
              <a:t>1</a:t>
            </a:r>
            <a:r>
              <a:rPr lang="en-US" sz="400" dirty="0"/>
              <a:t>. 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Liyanage, K. and Whitaker, B.M., 2022, May. Feature Analysis in Satellite Image Classification Using LC-KSVD and Frozen Dictionary Learning. In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 Intermountain Engineering, Technology and Computing (IETC)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1-6). IEEE.</a:t>
            </a:r>
            <a:endParaRPr lang="en-US" sz="7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7B6F5A0-6907-6D05-8376-A82BC9FB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406" y="1996632"/>
            <a:ext cx="3427088" cy="2864736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6C3E35BD-D08B-5F14-5389-D0F039A22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7" t="13925" r="23386" b="18106"/>
          <a:stretch/>
        </p:blipFill>
        <p:spPr>
          <a:xfrm>
            <a:off x="566889" y="1938201"/>
            <a:ext cx="3427088" cy="3249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229E0-6DD7-0BF7-A740-E5F6EC54FF63}"/>
              </a:ext>
            </a:extLst>
          </p:cNvPr>
          <p:cNvSpPr txBox="1"/>
          <p:nvPr/>
        </p:nvSpPr>
        <p:spPr>
          <a:xfrm>
            <a:off x="1403721" y="5300654"/>
            <a:ext cx="118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76AC3-8943-9E0A-8303-48AA3FB20124}"/>
              </a:ext>
            </a:extLst>
          </p:cNvPr>
          <p:cNvSpPr txBox="1"/>
          <p:nvPr/>
        </p:nvSpPr>
        <p:spPr>
          <a:xfrm>
            <a:off x="6232946" y="5181630"/>
            <a:ext cx="161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 space</a:t>
            </a:r>
          </a:p>
        </p:txBody>
      </p:sp>
    </p:spTree>
    <p:extLst>
      <p:ext uri="{BB962C8B-B14F-4D97-AF65-F5344CB8AC3E}">
        <p14:creationId xmlns:p14="http://schemas.microsoft.com/office/powerpoint/2010/main" val="168436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Dictionary based Feature Ranking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75397BB-31E8-2FCA-CBCD-7B5B1978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65" y="1552074"/>
            <a:ext cx="3736988" cy="833711"/>
          </a:xfrm>
          <a:prstGeom prst="rect">
            <a:avLst/>
          </a:prstGeom>
        </p:spPr>
      </p:pic>
      <p:pic>
        <p:nvPicPr>
          <p:cNvPr id="5" name="Picture 4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612F1DF1-9028-70A3-0FEB-9E22AE34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9" y="1648097"/>
            <a:ext cx="3559580" cy="769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E7376-09D4-5800-91AB-7CAC4A6E115B}"/>
              </a:ext>
            </a:extLst>
          </p:cNvPr>
          <p:cNvSpPr txBox="1"/>
          <p:nvPr/>
        </p:nvSpPr>
        <p:spPr>
          <a:xfrm>
            <a:off x="934472" y="1171490"/>
            <a:ext cx="2681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Dictionary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730F4-CFFE-C9BD-774A-7FD441206951}"/>
              </a:ext>
            </a:extLst>
          </p:cNvPr>
          <p:cNvSpPr txBox="1"/>
          <p:nvPr/>
        </p:nvSpPr>
        <p:spPr>
          <a:xfrm>
            <a:off x="5170464" y="1228869"/>
            <a:ext cx="277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Dictionary utilization</a:t>
            </a:r>
          </a:p>
        </p:txBody>
      </p:sp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0569B711-EF5E-E539-AA58-31CD584CA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71" t="17572" r="40741" b="5862"/>
          <a:stretch/>
        </p:blipFill>
        <p:spPr>
          <a:xfrm>
            <a:off x="576112" y="2385785"/>
            <a:ext cx="3397783" cy="3189028"/>
          </a:xfrm>
          <a:prstGeom prst="rect">
            <a:avLst/>
          </a:prstGeom>
        </p:spPr>
      </p:pic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F6436186-CA74-6657-A5DC-2FFED119C8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09" t="19828" r="40423" b="8872"/>
          <a:stretch/>
        </p:blipFill>
        <p:spPr>
          <a:xfrm>
            <a:off x="4918459" y="2539733"/>
            <a:ext cx="3223181" cy="28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42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Sparse coding-based FR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806053-CCE2-8E72-D0A9-0CCB922EAD08}"/>
              </a:ext>
            </a:extLst>
          </p:cNvPr>
          <p:cNvSpPr txBox="1">
            <a:spLocks/>
          </p:cNvSpPr>
          <p:nvPr/>
        </p:nvSpPr>
        <p:spPr>
          <a:xfrm>
            <a:off x="1112190" y="1203363"/>
            <a:ext cx="6172200" cy="263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B050"/>
                </a:solidFill>
              </a:rPr>
              <a:t>Pros</a:t>
            </a:r>
            <a:r>
              <a:rPr lang="en-US" sz="1600" dirty="0"/>
              <a:t> </a:t>
            </a:r>
          </a:p>
          <a:p>
            <a:pPr marL="19050" indent="0">
              <a:buFont typeface="Arial" panose="020B0604020202020204" pitchFamily="34" charset="0"/>
              <a:buNone/>
            </a:pPr>
            <a:r>
              <a:rPr lang="en-US" sz="1600" dirty="0"/>
              <a:t>Model agnostic</a:t>
            </a:r>
          </a:p>
          <a:p>
            <a:pPr marL="381000" lvl="1" indent="0">
              <a:buFont typeface="Arial" panose="020B0604020202020204" pitchFamily="34" charset="0"/>
              <a:buNone/>
            </a:pPr>
            <a:r>
              <a:rPr lang="en-US" sz="1300" dirty="0"/>
              <a:t>Calculated Sparse coefficients can be used with different models</a:t>
            </a:r>
          </a:p>
          <a:p>
            <a:pPr marL="381000" lvl="1" indent="0">
              <a:buFont typeface="Arial" panose="020B0604020202020204" pitchFamily="34" charset="0"/>
              <a:buNone/>
            </a:pPr>
            <a:endParaRPr lang="en-US" sz="1300" dirty="0"/>
          </a:p>
          <a:p>
            <a:pPr marL="19050" indent="0">
              <a:buFont typeface="Arial" panose="020B0604020202020204" pitchFamily="34" charset="0"/>
              <a:buNone/>
            </a:pPr>
            <a:r>
              <a:rPr lang="en-US" sz="1600" dirty="0"/>
              <a:t>Simple relationship</a:t>
            </a:r>
          </a:p>
          <a:p>
            <a:pPr marL="381000" lvl="1" indent="0">
              <a:buFont typeface="Arial" panose="020B0604020202020204" pitchFamily="34" charset="0"/>
              <a:buNone/>
            </a:pPr>
            <a:r>
              <a:rPr lang="en-US" sz="1300" dirty="0"/>
              <a:t>More intuitive mapping</a:t>
            </a:r>
          </a:p>
          <a:p>
            <a:pPr marL="381000" lvl="1" indent="0">
              <a:buFont typeface="Arial" panose="020B0604020202020204" pitchFamily="34" charset="0"/>
              <a:buNone/>
            </a:pPr>
            <a:endParaRPr lang="en-US" sz="1300" dirty="0"/>
          </a:p>
          <a:p>
            <a:pPr marL="19050" indent="0">
              <a:buFont typeface="Arial" panose="020B0604020202020204" pitchFamily="34" charset="0"/>
              <a:buNone/>
            </a:pPr>
            <a:r>
              <a:rPr lang="en-US" sz="1600" dirty="0"/>
              <a:t>Non-myopic manner</a:t>
            </a:r>
          </a:p>
          <a:p>
            <a:pPr marL="381000" lvl="1" indent="0">
              <a:buFont typeface="Arial" panose="020B0604020202020204" pitchFamily="34" charset="0"/>
              <a:buNone/>
            </a:pPr>
            <a:r>
              <a:rPr lang="en-US" sz="1300" dirty="0"/>
              <a:t>Take into consideration correlations and redundancies</a:t>
            </a:r>
          </a:p>
          <a:p>
            <a:pPr marL="381000" lvl="1" indent="0">
              <a:buFont typeface="Arial" panose="020B0604020202020204" pitchFamily="34" charset="0"/>
              <a:buNone/>
            </a:pPr>
            <a:endParaRPr lang="en-US" sz="1300" dirty="0"/>
          </a:p>
          <a:p>
            <a:pPr marL="381000" lvl="1" indent="0">
              <a:buFont typeface="Arial" panose="020B0604020202020204" pitchFamily="34" charset="0"/>
              <a:buNone/>
            </a:pPr>
            <a:endParaRPr lang="en-US" sz="13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29F6C41-CEF7-CBC9-1784-25ECE9A5B12C}"/>
              </a:ext>
            </a:extLst>
          </p:cNvPr>
          <p:cNvSpPr txBox="1">
            <a:spLocks/>
          </p:cNvSpPr>
          <p:nvPr/>
        </p:nvSpPr>
        <p:spPr>
          <a:xfrm>
            <a:off x="1112190" y="4379534"/>
            <a:ext cx="6172200" cy="11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238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3048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9050" indent="0">
              <a:buFont typeface="Arial"/>
              <a:buNone/>
            </a:pPr>
            <a:r>
              <a:rPr lang="en-US" sz="2000" dirty="0">
                <a:solidFill>
                  <a:srgbClr val="C00000"/>
                </a:solidFill>
              </a:rPr>
              <a:t>Cons</a:t>
            </a:r>
            <a:endParaRPr lang="en-US" sz="1600" dirty="0">
              <a:solidFill>
                <a:srgbClr val="C00000"/>
              </a:solidFill>
            </a:endParaRPr>
          </a:p>
          <a:p>
            <a:pPr marL="19050" indent="0">
              <a:buFont typeface="Arial"/>
              <a:buNone/>
            </a:pPr>
            <a:r>
              <a:rPr lang="en-US" sz="1600" dirty="0"/>
              <a:t>Time must be spent to compute the sparse coefficients</a:t>
            </a:r>
          </a:p>
          <a:p>
            <a:pPr marL="381000" lvl="1" indent="0">
              <a:buFont typeface="Arial"/>
              <a:buNone/>
            </a:pPr>
            <a:r>
              <a:rPr lang="en-US" sz="1300" dirty="0"/>
              <a:t>Time spent learning sparse coefficients is not wasted</a:t>
            </a:r>
          </a:p>
          <a:p>
            <a:pPr marL="381000" lvl="1" indent="0">
              <a:buFont typeface="Arial"/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69833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589003-A593-7D35-68F5-9224CF29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9" y="567708"/>
            <a:ext cx="7328979" cy="597120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67340A-3E5C-D47F-4646-BD81F688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18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832456E-CD0F-0A6D-746A-E0D0C7930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91" y="1086153"/>
            <a:ext cx="7886700" cy="49170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Motivation / Problem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embedding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Sparse representation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ranking</a:t>
            </a:r>
          </a:p>
          <a:p>
            <a:pPr marL="0" indent="0">
              <a:buNone/>
            </a:pPr>
            <a:r>
              <a:rPr lang="en-US" dirty="0"/>
              <a:t>Workflow</a:t>
            </a:r>
          </a:p>
          <a:p>
            <a:pPr marL="457200" lvl="1" indent="0">
              <a:buNone/>
            </a:pPr>
            <a:r>
              <a:rPr lang="en-US" dirty="0"/>
              <a:t>Preliminary work</a:t>
            </a:r>
          </a:p>
          <a:p>
            <a:pPr marL="457200" lvl="1" indent="0">
              <a:buNone/>
            </a:pPr>
            <a:r>
              <a:rPr lang="en-US" dirty="0"/>
              <a:t>Proposed timeline</a:t>
            </a:r>
          </a:p>
          <a:p>
            <a:pPr marL="457200" lvl="1" indent="0">
              <a:buNone/>
            </a:pPr>
            <a:r>
              <a:rPr lang="en-US" dirty="0"/>
              <a:t>Future directions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78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pic>
        <p:nvPicPr>
          <p:cNvPr id="47" name="Content Placeholder 46" descr="Diagram&#10;&#10;Description automatically generated">
            <a:extLst>
              <a:ext uri="{FF2B5EF4-FFF2-40B4-BE49-F238E27FC236}">
                <a16:creationId xmlns:a16="http://schemas.microsoft.com/office/drawing/2014/main" id="{EF368FB9-CA07-8D7B-6894-B8814031B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14" y="1033770"/>
            <a:ext cx="6414041" cy="5143193"/>
          </a:xfrm>
        </p:spPr>
      </p:pic>
    </p:spTree>
    <p:extLst>
      <p:ext uri="{BB962C8B-B14F-4D97-AF65-F5344CB8AC3E}">
        <p14:creationId xmlns:p14="http://schemas.microsoft.com/office/powerpoint/2010/main" val="78610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WL+KSVD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29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pic>
        <p:nvPicPr>
          <p:cNvPr id="7" name="Content Placeholder 6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EDF9C50-FD50-00A0-34BB-F82681B10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19" y="1176793"/>
            <a:ext cx="6321361" cy="5008121"/>
          </a:xfrm>
        </p:spPr>
      </p:pic>
    </p:spTree>
    <p:extLst>
      <p:ext uri="{BB962C8B-B14F-4D97-AF65-F5344CB8AC3E}">
        <p14:creationId xmlns:p14="http://schemas.microsoft.com/office/powerpoint/2010/main" val="403339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832456E-CD0F-0A6D-746A-E0D0C7930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91" y="1086153"/>
            <a:ext cx="7886700" cy="49170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Introduction</a:t>
            </a:r>
          </a:p>
          <a:p>
            <a:pPr marL="457200" lvl="1" indent="0">
              <a:buNone/>
            </a:pPr>
            <a:r>
              <a:rPr lang="en-US" dirty="0"/>
              <a:t>Motivation / Problem</a:t>
            </a:r>
          </a:p>
          <a:p>
            <a:pPr marL="457200" lvl="1" indent="0">
              <a:buNone/>
            </a:pPr>
            <a:r>
              <a:rPr lang="en-US" dirty="0"/>
              <a:t>Goal</a:t>
            </a:r>
          </a:p>
          <a:p>
            <a:pPr marL="457200" lvl="1" indent="0">
              <a:buNone/>
            </a:pPr>
            <a:r>
              <a:rPr lang="en-US" dirty="0"/>
              <a:t>Objectives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Graph embedding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Sparse representation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Feature ranking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Workflow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Preliminary work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Proposed timeline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Future directions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4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Preliminary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pic>
        <p:nvPicPr>
          <p:cNvPr id="8" name="Picture 7" descr="Calendar&#10;&#10;Description automatically generated with low confidence">
            <a:extLst>
              <a:ext uri="{FF2B5EF4-FFF2-40B4-BE49-F238E27FC236}">
                <a16:creationId xmlns:a16="http://schemas.microsoft.com/office/drawing/2014/main" id="{33F82EBA-8D3A-DBE0-544F-57EDCE2D3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429"/>
            <a:ext cx="9144000" cy="317931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803CFDA-F13E-F092-7311-C290EF770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39" y="4052541"/>
            <a:ext cx="4639322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79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7E4B2D-F0CE-F119-240E-0258A753ADE6}"/>
              </a:ext>
            </a:extLst>
          </p:cNvPr>
          <p:cNvGrpSpPr/>
          <p:nvPr/>
        </p:nvGrpSpPr>
        <p:grpSpPr>
          <a:xfrm>
            <a:off x="2840742" y="349858"/>
            <a:ext cx="3870656" cy="5873762"/>
            <a:chOff x="598474" y="2036892"/>
            <a:chExt cx="6019651" cy="803380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D0CCAD-545A-C991-C818-EEE8EE5E12DD}"/>
                </a:ext>
              </a:extLst>
            </p:cNvPr>
            <p:cNvGrpSpPr/>
            <p:nvPr/>
          </p:nvGrpSpPr>
          <p:grpSpPr>
            <a:xfrm>
              <a:off x="1429407" y="2395761"/>
              <a:ext cx="2041634" cy="803580"/>
              <a:chOff x="3105684" y="1414051"/>
              <a:chExt cx="2722179" cy="80421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5D296C8-2B61-C92A-6DB4-EDC33DB438A9}"/>
                  </a:ext>
                </a:extLst>
              </p:cNvPr>
              <p:cNvGrpSpPr/>
              <p:nvPr/>
            </p:nvGrpSpPr>
            <p:grpSpPr>
              <a:xfrm>
                <a:off x="3105684" y="1422459"/>
                <a:ext cx="2722179" cy="795807"/>
                <a:chOff x="764045" y="1861516"/>
                <a:chExt cx="2722179" cy="795807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98828635-E38E-FEAD-55E2-0D212AF265C2}"/>
                    </a:ext>
                  </a:extLst>
                </p:cNvPr>
                <p:cNvSpPr/>
                <p:nvPr/>
              </p:nvSpPr>
              <p:spPr>
                <a:xfrm>
                  <a:off x="764045" y="1861516"/>
                  <a:ext cx="2722179" cy="79580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884ABFAC-03EE-5628-E0DE-AD59908E8B85}"/>
                    </a:ext>
                  </a:extLst>
                </p:cNvPr>
                <p:cNvSpPr/>
                <p:nvPr/>
              </p:nvSpPr>
              <p:spPr>
                <a:xfrm>
                  <a:off x="880890" y="2166424"/>
                  <a:ext cx="1164771" cy="400109"/>
                </a:xfrm>
                <a:prstGeom prst="flowChartMagneticDisk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99930E3B-D58F-5646-B21C-C8F2C649E885}"/>
                    </a:ext>
                  </a:extLst>
                </p:cNvPr>
                <p:cNvSpPr/>
                <p:nvPr/>
              </p:nvSpPr>
              <p:spPr>
                <a:xfrm>
                  <a:off x="2202641" y="2173418"/>
                  <a:ext cx="1164771" cy="393115"/>
                </a:xfrm>
                <a:prstGeom prst="flowChartMagneticDisk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BF686A-6614-AF7B-1F87-0FB3FA2FD81A}"/>
                  </a:ext>
                </a:extLst>
              </p:cNvPr>
              <p:cNvSpPr txBox="1"/>
              <p:nvPr/>
            </p:nvSpPr>
            <p:spPr>
              <a:xfrm>
                <a:off x="3494106" y="1414051"/>
                <a:ext cx="1930400" cy="21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Train dataset</a:t>
                </a:r>
              </a:p>
            </p:txBody>
          </p:sp>
        </p:grpSp>
        <p:sp>
          <p:nvSpPr>
            <p:cNvPr id="6" name="Flowchart: Data 5">
              <a:extLst>
                <a:ext uri="{FF2B5EF4-FFF2-40B4-BE49-F238E27FC236}">
                  <a16:creationId xmlns:a16="http://schemas.microsoft.com/office/drawing/2014/main" id="{9BF2618A-4721-9E2F-D232-471BFE9DBC94}"/>
                </a:ext>
              </a:extLst>
            </p:cNvPr>
            <p:cNvSpPr/>
            <p:nvPr/>
          </p:nvSpPr>
          <p:spPr>
            <a:xfrm>
              <a:off x="1771322" y="3675792"/>
              <a:ext cx="1397203" cy="43815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WL hash words</a:t>
              </a:r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9C92407A-140F-2308-216B-6F91BD9B0C35}"/>
                </a:ext>
              </a:extLst>
            </p:cNvPr>
            <p:cNvSpPr/>
            <p:nvPr/>
          </p:nvSpPr>
          <p:spPr>
            <a:xfrm>
              <a:off x="598474" y="5585267"/>
              <a:ext cx="2192653" cy="43815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KSVD Dictionary train</a:t>
              </a:r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52500EFA-DE49-8BC5-C929-013AC12BD34F}"/>
                </a:ext>
              </a:extLst>
            </p:cNvPr>
            <p:cNvSpPr/>
            <p:nvPr/>
          </p:nvSpPr>
          <p:spPr>
            <a:xfrm>
              <a:off x="2594458" y="6646806"/>
              <a:ext cx="1605350" cy="43815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KSVD </a:t>
              </a: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OMP Infer</a:t>
              </a: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D9A4F49A-73EF-8E18-6B70-30C2A24CB83E}"/>
                </a:ext>
              </a:extLst>
            </p:cNvPr>
            <p:cNvSpPr/>
            <p:nvPr/>
          </p:nvSpPr>
          <p:spPr>
            <a:xfrm>
              <a:off x="4834819" y="6243097"/>
              <a:ext cx="1516567" cy="43815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KSVD</a:t>
              </a: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OMP Infer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984D3C-557D-81CF-0D1C-DFB49EFB3131}"/>
                </a:ext>
              </a:extLst>
            </p:cNvPr>
            <p:cNvCxnSpPr>
              <a:cxnSpLocks/>
              <a:stCxn id="54" idx="2"/>
              <a:endCxn id="6" idx="1"/>
            </p:cNvCxnSpPr>
            <p:nvPr/>
          </p:nvCxnSpPr>
          <p:spPr>
            <a:xfrm>
              <a:off x="2450224" y="3199341"/>
              <a:ext cx="19700" cy="476451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785EF8D-9E14-1BB7-C92E-3F9C01C816A4}"/>
                </a:ext>
              </a:extLst>
            </p:cNvPr>
            <p:cNvCxnSpPr>
              <a:cxnSpLocks/>
              <a:stCxn id="33" idx="3"/>
              <a:endCxn id="7" idx="1"/>
            </p:cNvCxnSpPr>
            <p:nvPr/>
          </p:nvCxnSpPr>
          <p:spPr>
            <a:xfrm flipH="1">
              <a:off x="1694801" y="5338528"/>
              <a:ext cx="1063" cy="246739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EAAF035-D663-89FA-510C-AED9AAB4B257}"/>
                </a:ext>
              </a:extLst>
            </p:cNvPr>
            <p:cNvCxnSpPr>
              <a:cxnSpLocks/>
              <a:stCxn id="38" idx="3"/>
              <a:endCxn id="10" idx="1"/>
            </p:cNvCxnSpPr>
            <p:nvPr/>
          </p:nvCxnSpPr>
          <p:spPr>
            <a:xfrm>
              <a:off x="3385857" y="5333556"/>
              <a:ext cx="11276" cy="131325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37A45F7-B679-0C86-20DC-FB737FE44F1E}"/>
                </a:ext>
              </a:extLst>
            </p:cNvPr>
            <p:cNvCxnSpPr>
              <a:cxnSpLocks/>
              <a:stCxn id="27" idx="4"/>
              <a:endCxn id="12" idx="1"/>
            </p:cNvCxnSpPr>
            <p:nvPr/>
          </p:nvCxnSpPr>
          <p:spPr>
            <a:xfrm>
              <a:off x="5591150" y="4655632"/>
              <a:ext cx="1953" cy="158746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10BC565-959E-75C3-6EA6-13F69CA4D7C8}"/>
                </a:ext>
              </a:extLst>
            </p:cNvPr>
            <p:cNvCxnSpPr>
              <a:cxnSpLocks/>
              <a:stCxn id="10" idx="4"/>
              <a:endCxn id="43" idx="1"/>
            </p:cNvCxnSpPr>
            <p:nvPr/>
          </p:nvCxnSpPr>
          <p:spPr>
            <a:xfrm rot="5400000">
              <a:off x="2306509" y="6362704"/>
              <a:ext cx="368372" cy="1812876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2287D26-C5D9-AFCF-AEB1-02D0D6F90ABF}"/>
                </a:ext>
              </a:extLst>
            </p:cNvPr>
            <p:cNvCxnSpPr>
              <a:cxnSpLocks/>
              <a:stCxn id="10" idx="4"/>
              <a:endCxn id="44" idx="1"/>
            </p:cNvCxnSpPr>
            <p:nvPr/>
          </p:nvCxnSpPr>
          <p:spPr>
            <a:xfrm flipH="1">
              <a:off x="3395209" y="7084956"/>
              <a:ext cx="1924" cy="368372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11C8B9B-9041-553C-3E94-AC714C8CD52D}"/>
                </a:ext>
              </a:extLst>
            </p:cNvPr>
            <p:cNvCxnSpPr>
              <a:cxnSpLocks/>
              <a:stCxn id="12" idx="4"/>
              <a:endCxn id="25" idx="1"/>
            </p:cNvCxnSpPr>
            <p:nvPr/>
          </p:nvCxnSpPr>
          <p:spPr>
            <a:xfrm>
              <a:off x="5593103" y="6681247"/>
              <a:ext cx="7044" cy="247226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Data 19">
              <a:extLst>
                <a:ext uri="{FF2B5EF4-FFF2-40B4-BE49-F238E27FC236}">
                  <a16:creationId xmlns:a16="http://schemas.microsoft.com/office/drawing/2014/main" id="{7027146D-E440-3698-1732-F7483D01D99B}"/>
                </a:ext>
              </a:extLst>
            </p:cNvPr>
            <p:cNvSpPr/>
            <p:nvPr/>
          </p:nvSpPr>
          <p:spPr>
            <a:xfrm>
              <a:off x="718976" y="8456132"/>
              <a:ext cx="1730562" cy="43815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Clustering model train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A8A6542-9D7F-C829-8230-BAE9452C7220}"/>
                </a:ext>
              </a:extLst>
            </p:cNvPr>
            <p:cNvCxnSpPr>
              <a:cxnSpLocks/>
              <a:stCxn id="43" idx="3"/>
              <a:endCxn id="20" idx="1"/>
            </p:cNvCxnSpPr>
            <p:nvPr/>
          </p:nvCxnSpPr>
          <p:spPr>
            <a:xfrm>
              <a:off x="1584257" y="8146538"/>
              <a:ext cx="1" cy="309594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lowchart: Data 21">
              <a:extLst>
                <a:ext uri="{FF2B5EF4-FFF2-40B4-BE49-F238E27FC236}">
                  <a16:creationId xmlns:a16="http://schemas.microsoft.com/office/drawing/2014/main" id="{08B5EEEB-5E78-EE89-11B5-BEA20D3DAEE0}"/>
                </a:ext>
              </a:extLst>
            </p:cNvPr>
            <p:cNvSpPr/>
            <p:nvPr/>
          </p:nvSpPr>
          <p:spPr>
            <a:xfrm>
              <a:off x="2621008" y="8331172"/>
              <a:ext cx="1568569" cy="686386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Hyper-parameter</a:t>
              </a: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tuning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259D23D-6C96-DF04-7520-B66B3029F436}"/>
                </a:ext>
              </a:extLst>
            </p:cNvPr>
            <p:cNvCxnSpPr>
              <a:cxnSpLocks/>
              <a:stCxn id="44" idx="3"/>
              <a:endCxn id="22" idx="1"/>
            </p:cNvCxnSpPr>
            <p:nvPr/>
          </p:nvCxnSpPr>
          <p:spPr>
            <a:xfrm>
              <a:off x="3395208" y="8146538"/>
              <a:ext cx="10084" cy="184634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3285F2D4-ACD1-D5F9-8942-FBE1DBDE87B2}"/>
                </a:ext>
              </a:extLst>
            </p:cNvPr>
            <p:cNvCxnSpPr>
              <a:cxnSpLocks/>
              <a:stCxn id="22" idx="3"/>
              <a:endCxn id="20" idx="5"/>
            </p:cNvCxnSpPr>
            <p:nvPr/>
          </p:nvCxnSpPr>
          <p:spPr>
            <a:xfrm rot="5400000" flipH="1">
              <a:off x="2591284" y="8360408"/>
              <a:ext cx="342351" cy="971953"/>
            </a:xfrm>
            <a:prstGeom prst="curvedConnector4">
              <a:avLst>
                <a:gd name="adj1" fmla="val -66774"/>
                <a:gd name="adj2" fmla="val 73374"/>
              </a:avLst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lowchart: Data 24">
              <a:extLst>
                <a:ext uri="{FF2B5EF4-FFF2-40B4-BE49-F238E27FC236}">
                  <a16:creationId xmlns:a16="http://schemas.microsoft.com/office/drawing/2014/main" id="{A0C870E2-F028-968B-2D07-258C0352F95C}"/>
                </a:ext>
              </a:extLst>
            </p:cNvPr>
            <p:cNvSpPr/>
            <p:nvPr/>
          </p:nvSpPr>
          <p:spPr>
            <a:xfrm>
              <a:off x="4841863" y="9153516"/>
              <a:ext cx="1516567" cy="43815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Clustering</a:t>
              </a: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predict 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A9618FDB-0052-0FE9-7F00-61D09BD20788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rot="16200000" flipH="1">
              <a:off x="2158472" y="8054974"/>
              <a:ext cx="218233" cy="1020551"/>
            </a:xfrm>
            <a:prstGeom prst="curvedConnector4">
              <a:avLst>
                <a:gd name="adj1" fmla="val -104750"/>
                <a:gd name="adj2" fmla="val 76229"/>
              </a:avLst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lowchart: Data 26">
              <a:extLst>
                <a:ext uri="{FF2B5EF4-FFF2-40B4-BE49-F238E27FC236}">
                  <a16:creationId xmlns:a16="http://schemas.microsoft.com/office/drawing/2014/main" id="{6E0F0545-563C-27B2-BB74-7D0F49FEB47E}"/>
                </a:ext>
              </a:extLst>
            </p:cNvPr>
            <p:cNvSpPr/>
            <p:nvPr/>
          </p:nvSpPr>
          <p:spPr>
            <a:xfrm>
              <a:off x="4897655" y="4217482"/>
              <a:ext cx="1386989" cy="43815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WL hash words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62A03B3-C3F4-90FF-B2AE-376B8C35C7F8}"/>
                </a:ext>
              </a:extLst>
            </p:cNvPr>
            <p:cNvCxnSpPr>
              <a:cxnSpLocks/>
              <a:stCxn id="49" idx="2"/>
              <a:endCxn id="27" idx="1"/>
            </p:cNvCxnSpPr>
            <p:nvPr/>
          </p:nvCxnSpPr>
          <p:spPr>
            <a:xfrm flipH="1">
              <a:off x="5591150" y="3206943"/>
              <a:ext cx="6158" cy="101053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A9FB835-744E-D762-AA2B-FA819568C20F}"/>
                </a:ext>
              </a:extLst>
            </p:cNvPr>
            <p:cNvGrpSpPr/>
            <p:nvPr/>
          </p:nvGrpSpPr>
          <p:grpSpPr>
            <a:xfrm>
              <a:off x="4576491" y="2403363"/>
              <a:ext cx="2041634" cy="803580"/>
              <a:chOff x="3105684" y="1414051"/>
              <a:chExt cx="2722179" cy="804215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39645C5-8F99-3EA5-3995-5B91FC0FA224}"/>
                  </a:ext>
                </a:extLst>
              </p:cNvPr>
              <p:cNvGrpSpPr/>
              <p:nvPr/>
            </p:nvGrpSpPr>
            <p:grpSpPr>
              <a:xfrm>
                <a:off x="3105684" y="1422459"/>
                <a:ext cx="2722179" cy="795807"/>
                <a:chOff x="764045" y="1861516"/>
                <a:chExt cx="2722179" cy="795807"/>
              </a:xfrm>
            </p:grpSpPr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F9F98019-BE5E-64DB-EBC0-5FF5D80450BF}"/>
                    </a:ext>
                  </a:extLst>
                </p:cNvPr>
                <p:cNvSpPr/>
                <p:nvPr/>
              </p:nvSpPr>
              <p:spPr>
                <a:xfrm>
                  <a:off x="764045" y="1861516"/>
                  <a:ext cx="2722179" cy="79580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8AD8E547-8B7E-FF80-4277-4AFF877DFA2F}"/>
                    </a:ext>
                  </a:extLst>
                </p:cNvPr>
                <p:cNvSpPr/>
                <p:nvPr/>
              </p:nvSpPr>
              <p:spPr>
                <a:xfrm>
                  <a:off x="880890" y="2166424"/>
                  <a:ext cx="1164771" cy="400109"/>
                </a:xfrm>
                <a:prstGeom prst="flowChartMagneticDisk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A936AF1E-976A-8A4C-08C9-E14DE5639E2F}"/>
                    </a:ext>
                  </a:extLst>
                </p:cNvPr>
                <p:cNvSpPr/>
                <p:nvPr/>
              </p:nvSpPr>
              <p:spPr>
                <a:xfrm>
                  <a:off x="2202641" y="2173418"/>
                  <a:ext cx="1141332" cy="393115"/>
                </a:xfrm>
                <a:prstGeom prst="flowChartMagneticDisk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294C6C-B068-250E-FD55-F2050691E17D}"/>
                  </a:ext>
                </a:extLst>
              </p:cNvPr>
              <p:cNvSpPr txBox="1"/>
              <p:nvPr/>
            </p:nvSpPr>
            <p:spPr>
              <a:xfrm>
                <a:off x="3494106" y="1414051"/>
                <a:ext cx="1930400" cy="21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Test dataset</a:t>
                </a:r>
              </a:p>
            </p:txBody>
          </p:sp>
        </p:grp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F1DD82CD-10A7-3437-6772-68DFF68AA8E4}"/>
                </a:ext>
              </a:extLst>
            </p:cNvPr>
            <p:cNvCxnSpPr>
              <a:cxnSpLocks/>
              <a:stCxn id="6" idx="4"/>
              <a:endCxn id="33" idx="1"/>
            </p:cNvCxnSpPr>
            <p:nvPr/>
          </p:nvCxnSpPr>
          <p:spPr>
            <a:xfrm rot="5400000">
              <a:off x="1817206" y="3992600"/>
              <a:ext cx="531376" cy="77406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6CDBFBC-E59B-3669-3F3B-6438CB82B0D8}"/>
                </a:ext>
              </a:extLst>
            </p:cNvPr>
            <p:cNvCxnSpPr>
              <a:cxnSpLocks/>
              <a:stCxn id="6" idx="4"/>
              <a:endCxn id="38" idx="1"/>
            </p:cNvCxnSpPr>
            <p:nvPr/>
          </p:nvCxnSpPr>
          <p:spPr>
            <a:xfrm rot="16200000" flipH="1">
              <a:off x="2664688" y="3919177"/>
              <a:ext cx="526404" cy="915933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4BF522-5B28-225F-1C50-76CF7CC4D67C}"/>
                </a:ext>
              </a:extLst>
            </p:cNvPr>
            <p:cNvCxnSpPr>
              <a:cxnSpLocks/>
            </p:cNvCxnSpPr>
            <p:nvPr/>
          </p:nvCxnSpPr>
          <p:spPr>
            <a:xfrm>
              <a:off x="4303866" y="2067780"/>
              <a:ext cx="0" cy="8002919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owchart: Magnetic Disk 32">
              <a:extLst>
                <a:ext uri="{FF2B5EF4-FFF2-40B4-BE49-F238E27FC236}">
                  <a16:creationId xmlns:a16="http://schemas.microsoft.com/office/drawing/2014/main" id="{B6F2041D-F1E7-BA28-84E6-BF7F46458D72}"/>
                </a:ext>
              </a:extLst>
            </p:cNvPr>
            <p:cNvSpPr/>
            <p:nvPr/>
          </p:nvSpPr>
          <p:spPr>
            <a:xfrm>
              <a:off x="1194453" y="4645318"/>
              <a:ext cx="1002821" cy="69321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Vocabulary Training</a:t>
              </a:r>
            </a:p>
            <a:p>
              <a:pPr algn="ctr"/>
              <a:endParaRPr lang="en-US" sz="7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595A09-59C1-BE48-B20A-F41CB5B04760}"/>
                </a:ext>
              </a:extLst>
            </p:cNvPr>
            <p:cNvSpPr txBox="1"/>
            <p:nvPr/>
          </p:nvSpPr>
          <p:spPr>
            <a:xfrm>
              <a:off x="2031188" y="2036892"/>
              <a:ext cx="661748" cy="249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Training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9226AC-E043-A513-3D1A-6956F6305957}"/>
                </a:ext>
              </a:extLst>
            </p:cNvPr>
            <p:cNvSpPr txBox="1"/>
            <p:nvPr/>
          </p:nvSpPr>
          <p:spPr>
            <a:xfrm>
              <a:off x="5060855" y="2067779"/>
              <a:ext cx="613035" cy="249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Testing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0BCF1D8-A239-7575-323A-5B21E00B4687}"/>
                </a:ext>
              </a:extLst>
            </p:cNvPr>
            <p:cNvSpPr/>
            <p:nvPr/>
          </p:nvSpPr>
          <p:spPr>
            <a:xfrm>
              <a:off x="1050771" y="9153516"/>
              <a:ext cx="1066973" cy="476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Clustering model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832F7A3-AFF0-D3E1-58A6-C47EEB71C527}"/>
                </a:ext>
              </a:extLst>
            </p:cNvPr>
            <p:cNvCxnSpPr>
              <a:stCxn id="20" idx="4"/>
              <a:endCxn id="36" idx="0"/>
            </p:cNvCxnSpPr>
            <p:nvPr/>
          </p:nvCxnSpPr>
          <p:spPr>
            <a:xfrm>
              <a:off x="1584257" y="8894282"/>
              <a:ext cx="0" cy="259234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590AE1F7-BD01-44D3-DA2B-A62AFBF59844}"/>
                </a:ext>
              </a:extLst>
            </p:cNvPr>
            <p:cNvSpPr/>
            <p:nvPr/>
          </p:nvSpPr>
          <p:spPr>
            <a:xfrm>
              <a:off x="2884446" y="4640346"/>
              <a:ext cx="1002821" cy="69321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Clustering Training</a:t>
              </a:r>
            </a:p>
            <a:p>
              <a:pPr algn="ctr"/>
              <a:endParaRPr lang="en-US" sz="700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3EA7AEE-2B7C-70A4-C24D-D97900F51CFC}"/>
                </a:ext>
              </a:extLst>
            </p:cNvPr>
            <p:cNvSpPr/>
            <p:nvPr/>
          </p:nvSpPr>
          <p:spPr>
            <a:xfrm>
              <a:off x="1162376" y="6212495"/>
              <a:ext cx="1066973" cy="47677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KSVD</a:t>
              </a: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model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B56E8E3-37E9-3B14-82FA-C52DA47473C5}"/>
                </a:ext>
              </a:extLst>
            </p:cNvPr>
            <p:cNvCxnSpPr>
              <a:cxnSpLocks/>
              <a:stCxn id="7" idx="4"/>
              <a:endCxn id="39" idx="0"/>
            </p:cNvCxnSpPr>
            <p:nvPr/>
          </p:nvCxnSpPr>
          <p:spPr>
            <a:xfrm>
              <a:off x="1694801" y="6023417"/>
              <a:ext cx="1062" cy="189078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71CF9B87-87BB-4A2B-A529-B280DFD24A06}"/>
                </a:ext>
              </a:extLst>
            </p:cNvPr>
            <p:cNvCxnSpPr>
              <a:cxnSpLocks/>
              <a:stCxn id="39" idx="2"/>
              <a:endCxn id="10" idx="2"/>
            </p:cNvCxnSpPr>
            <p:nvPr/>
          </p:nvCxnSpPr>
          <p:spPr>
            <a:xfrm rot="16200000" flipH="1">
              <a:off x="2137122" y="6248010"/>
              <a:ext cx="176612" cy="1059130"/>
            </a:xfrm>
            <a:prstGeom prst="curvedConnector2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644F435-8473-FD39-F726-0C259D78FB83}"/>
                </a:ext>
              </a:extLst>
            </p:cNvPr>
            <p:cNvCxnSpPr>
              <a:cxnSpLocks/>
              <a:stCxn id="39" idx="3"/>
              <a:endCxn id="12" idx="2"/>
            </p:cNvCxnSpPr>
            <p:nvPr/>
          </p:nvCxnSpPr>
          <p:spPr>
            <a:xfrm>
              <a:off x="2229349" y="6450882"/>
              <a:ext cx="2757127" cy="1129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Magnetic Disk 42">
              <a:extLst>
                <a:ext uri="{FF2B5EF4-FFF2-40B4-BE49-F238E27FC236}">
                  <a16:creationId xmlns:a16="http://schemas.microsoft.com/office/drawing/2014/main" id="{0C6CCF2F-1FE1-AD22-8645-7DDEB2225003}"/>
                </a:ext>
              </a:extLst>
            </p:cNvPr>
            <p:cNvSpPr/>
            <p:nvPr/>
          </p:nvSpPr>
          <p:spPr>
            <a:xfrm>
              <a:off x="1082846" y="7453328"/>
              <a:ext cx="1002821" cy="69321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Clustering Training</a:t>
              </a:r>
            </a:p>
            <a:p>
              <a:pPr algn="ctr"/>
              <a:endParaRPr lang="en-US" sz="700" dirty="0"/>
            </a:p>
          </p:txBody>
        </p:sp>
        <p:sp>
          <p:nvSpPr>
            <p:cNvPr id="44" name="Flowchart: Magnetic Disk 43">
              <a:extLst>
                <a:ext uri="{FF2B5EF4-FFF2-40B4-BE49-F238E27FC236}">
                  <a16:creationId xmlns:a16="http://schemas.microsoft.com/office/drawing/2014/main" id="{EEB28213-2215-8C74-4EF3-F836B2613160}"/>
                </a:ext>
              </a:extLst>
            </p:cNvPr>
            <p:cNvSpPr/>
            <p:nvPr/>
          </p:nvSpPr>
          <p:spPr>
            <a:xfrm>
              <a:off x="2893798" y="7453328"/>
              <a:ext cx="1002821" cy="69321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Clustering </a:t>
              </a:r>
            </a:p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Validation</a:t>
              </a:r>
            </a:p>
            <a:p>
              <a:pPr algn="ctr"/>
              <a:endParaRPr lang="en-US" sz="700" dirty="0"/>
            </a:p>
          </p:txBody>
        </p: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C559B997-3746-BBDD-4DDE-4F3231CC950C}"/>
                </a:ext>
              </a:extLst>
            </p:cNvPr>
            <p:cNvCxnSpPr>
              <a:cxnSpLocks/>
              <a:stCxn id="7" idx="5"/>
              <a:endCxn id="7" idx="0"/>
            </p:cNvCxnSpPr>
            <p:nvPr/>
          </p:nvCxnSpPr>
          <p:spPr>
            <a:xfrm flipH="1" flipV="1">
              <a:off x="1914066" y="5585267"/>
              <a:ext cx="657796" cy="219075"/>
            </a:xfrm>
            <a:prstGeom prst="curvedConnector4">
              <a:avLst>
                <a:gd name="adj1" fmla="val -68086"/>
                <a:gd name="adj2" fmla="val 204348"/>
              </a:avLst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E1D9BB9-11CD-3457-07BD-1E1CFF3FA673}"/>
                </a:ext>
              </a:extLst>
            </p:cNvPr>
            <p:cNvCxnSpPr>
              <a:cxnSpLocks/>
              <a:stCxn id="36" idx="3"/>
              <a:endCxn id="25" idx="2"/>
            </p:cNvCxnSpPr>
            <p:nvPr/>
          </p:nvCxnSpPr>
          <p:spPr>
            <a:xfrm flipV="1">
              <a:off x="2117743" y="9372591"/>
              <a:ext cx="2875776" cy="19312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2F5C6794-B148-0D63-6222-8DD24C17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096034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Identifying vulnerable subtree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1000" dirty="0"/>
              <a:t>1.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https://www.ndss-symposium.org/wp-content/uploads/2017/09/11Firmalice.slide_.pdf</a:t>
            </a:r>
            <a:r>
              <a:rPr lang="en-US" sz="500" dirty="0"/>
              <a:t>.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F7E0F-39AE-699B-ECB2-D7328668B1B4}"/>
              </a:ext>
            </a:extLst>
          </p:cNvPr>
          <p:cNvSpPr txBox="1"/>
          <p:nvPr/>
        </p:nvSpPr>
        <p:spPr>
          <a:xfrm>
            <a:off x="2790102" y="5143170"/>
            <a:ext cx="3563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Conceptual authentication bypass vulnerability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BB0A0-A259-2AD8-C752-73613C1A1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43" y="2064295"/>
            <a:ext cx="3804094" cy="2494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746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83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Hyperbolic space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4988" y="6356351"/>
            <a:ext cx="4970062" cy="365125"/>
          </a:xfrm>
        </p:spPr>
        <p:txBody>
          <a:bodyPr/>
          <a:lstStyle/>
          <a:p>
            <a:r>
              <a:rPr lang="en-US" sz="1000" dirty="0"/>
              <a:t>1.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Sala, F., De Sa, C., Gu, A. and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Ré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2018, July. Representation tradeoffs for hyperbolic embeddings. In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4460-4469). PMLR.</a:t>
            </a:r>
            <a:r>
              <a:rPr lang="en-US" sz="100" dirty="0"/>
              <a:t>.</a:t>
            </a: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33</a:t>
            </a:fld>
            <a:endParaRPr lang="en-US"/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52417C-5067-E04E-80C5-A2BD60B92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" y="3949163"/>
            <a:ext cx="7806376" cy="2134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51E0F-0ADA-181F-38C7-5AA469EF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856" y="1399428"/>
            <a:ext cx="1842963" cy="18429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547ED5-BE6A-63C1-0B8D-2C9570F70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78" y="1048287"/>
            <a:ext cx="2630889" cy="238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25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83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Hyperbolic space dictionary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44976-79E7-7DC0-C3E7-23926FFC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7037"/>
            <a:ext cx="7886700" cy="53194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Subtree embedding in Hyperbolic</a:t>
            </a:r>
          </a:p>
          <a:p>
            <a:pPr marL="457200" lvl="1" indent="0">
              <a:buNone/>
            </a:pP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Chami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Gu, A.,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Chatziafratis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and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Ré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2020. From trees to continuous embeddings and back: Hyperbolic hierarchical clustering.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33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pp.15065-15076.</a:t>
            </a:r>
          </a:p>
          <a:p>
            <a:pPr marL="457200" lvl="1" indent="0">
              <a:buNone/>
            </a:pP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SVD in hyperbolic</a:t>
            </a:r>
          </a:p>
          <a:p>
            <a:pPr marL="457200" lvl="1" indent="0"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Onn, R., Steinhardt, A.O. and </a:t>
            </a:r>
            <a:r>
              <a:rPr lang="en-US" sz="15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Bojanczyk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1989, August. The hyperbolic singular value decomposition and applications. In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32nd Midwest Symposium on Circuits and Systems,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575-577). IEEE.</a:t>
            </a:r>
          </a:p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K-means in hyperbolic</a:t>
            </a:r>
          </a:p>
          <a:p>
            <a:pPr marL="457200" lvl="1" indent="0">
              <a:buNone/>
            </a:pP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Djeddal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Touzari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Giovanidis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Phung, C.D. and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Secci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2021. Hyperbolic K-means for traffic-aware clustering in cloud and virtualized RANs.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 Communications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176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pp.258-271.</a:t>
            </a:r>
          </a:p>
          <a:p>
            <a:pPr marL="0" indent="0">
              <a:buNone/>
            </a:pPr>
            <a:r>
              <a:rPr lang="en-US" dirty="0"/>
              <a:t>Pursuit algorithms in </a:t>
            </a:r>
            <a:r>
              <a:rPr lang="en-US" dirty="0" err="1"/>
              <a:t>hyperbbolic</a:t>
            </a:r>
            <a:endParaRPr lang="en-US" dirty="0"/>
          </a:p>
          <a:p>
            <a:pPr marL="457200" lvl="1" indent="0">
              <a:buNone/>
            </a:pP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Tabaghi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 and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Dokmanić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2020, August. Hyperbolic distance matrices. In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26th ACM SIGKDD International Conference on Knowledge Discovery &amp; Data Mining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1728-1738).</a:t>
            </a:r>
            <a:endParaRPr lang="en-US" sz="16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A65B5B-A68C-2445-7F2E-8D3509D3C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49" y="1919921"/>
            <a:ext cx="3100793" cy="176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84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Q&amp;A </a:t>
            </a:r>
            <a:br>
              <a:rPr lang="en-US" sz="3200" dirty="0"/>
            </a:br>
            <a:r>
              <a:rPr lang="en-US" sz="3200" dirty="0"/>
              <a:t>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832456E-CD0F-0A6D-746A-E0D0C7930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91" y="1086153"/>
            <a:ext cx="7886700" cy="49170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Objectives</a:t>
            </a:r>
          </a:p>
          <a:p>
            <a:pPr marL="457200" lvl="1" indent="0">
              <a:buNone/>
            </a:pPr>
            <a:r>
              <a:rPr lang="en-US" dirty="0"/>
              <a:t>Sparse dictionary learning on subtree patterns</a:t>
            </a:r>
          </a:p>
          <a:p>
            <a:pPr marL="457200" lvl="1" indent="0">
              <a:buNone/>
            </a:pPr>
            <a:r>
              <a:rPr lang="en-US" dirty="0"/>
              <a:t>Feature ranking of subtree patterns</a:t>
            </a:r>
          </a:p>
          <a:p>
            <a:pPr marL="457200" lvl="1" indent="0">
              <a:buNone/>
            </a:pPr>
            <a:r>
              <a:rPr lang="en-US" dirty="0"/>
              <a:t>Sparse representation on Hyperbolic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Advantage </a:t>
            </a:r>
          </a:p>
          <a:p>
            <a:pPr marL="457200" lvl="1" indent="0">
              <a:buNone/>
            </a:pPr>
            <a:r>
              <a:rPr lang="en-US" dirty="0"/>
              <a:t>Linear relationship</a:t>
            </a:r>
          </a:p>
          <a:p>
            <a:pPr marL="457200" lvl="1" indent="0">
              <a:buNone/>
            </a:pPr>
            <a:r>
              <a:rPr lang="en-US" dirty="0"/>
              <a:t>Simpler (Low order) ML model</a:t>
            </a:r>
          </a:p>
          <a:p>
            <a:pPr marL="457200" lvl="1" indent="0">
              <a:buNone/>
            </a:pPr>
            <a:r>
              <a:rPr lang="en-US" dirty="0"/>
              <a:t>Intuitive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Outcomes</a:t>
            </a:r>
          </a:p>
          <a:p>
            <a:pPr marL="457200" lvl="1" indent="0">
              <a:buNone/>
            </a:pPr>
            <a:r>
              <a:rPr lang="en-US" dirty="0"/>
              <a:t>Publicly available python package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2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3678C1CF-C32B-5C0A-78E8-8D8E9F9DD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53" y="474290"/>
            <a:ext cx="3909279" cy="5593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 Kernels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1000" dirty="0"/>
              <a:t>1. </a:t>
            </a:r>
            <a:r>
              <a:rPr lang="en-US" sz="1000" dirty="0" err="1"/>
              <a:t>Kriege</a:t>
            </a:r>
            <a:r>
              <a:rPr lang="en-US" sz="1000" dirty="0"/>
              <a:t>, N.M., Johansson, F.D. and Morris, C., 2020. A survey on graph kernels. Applied Network Science, 5(1), pp.1-42.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CB06E70B-F15A-89A3-9053-86D143B28649}"/>
              </a:ext>
            </a:extLst>
          </p:cNvPr>
          <p:cNvSpPr/>
          <p:nvPr/>
        </p:nvSpPr>
        <p:spPr>
          <a:xfrm rot="10800000">
            <a:off x="6115050" y="2980146"/>
            <a:ext cx="887066" cy="2194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02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4C8CC98-4BA2-6420-1CA7-6C8E65EA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642090"/>
            <a:ext cx="7886701" cy="3948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 Kernel selection guideline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1000" dirty="0"/>
              <a:t>1. </a:t>
            </a:r>
            <a:r>
              <a:rPr lang="en-US" sz="1000" dirty="0" err="1"/>
              <a:t>Kriege</a:t>
            </a:r>
            <a:r>
              <a:rPr lang="en-US" sz="1000" dirty="0"/>
              <a:t>, N.M., Johansson, F.D. and Morris, C., 2020. A survey on graph kernels. Applied Network Science, 5(1), pp.1-42.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CB06E70B-F15A-89A3-9053-86D143B28649}"/>
              </a:ext>
            </a:extLst>
          </p:cNvPr>
          <p:cNvSpPr/>
          <p:nvPr/>
        </p:nvSpPr>
        <p:spPr>
          <a:xfrm rot="10800000">
            <a:off x="4198290" y="2798858"/>
            <a:ext cx="548639" cy="1940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F7E0F-39AE-699B-ECB2-D7328668B1B4}"/>
              </a:ext>
            </a:extLst>
          </p:cNvPr>
          <p:cNvSpPr txBox="1"/>
          <p:nvPr/>
        </p:nvSpPr>
        <p:spPr>
          <a:xfrm>
            <a:off x="1107599" y="5907530"/>
            <a:ext cx="7034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Guidelines for prioritizing kernels for consideration based on known properties of the graph learning problem.</a:t>
            </a:r>
          </a:p>
        </p:txBody>
      </p:sp>
    </p:spTree>
    <p:extLst>
      <p:ext uri="{BB962C8B-B14F-4D97-AF65-F5344CB8AC3E}">
        <p14:creationId xmlns:p14="http://schemas.microsoft.com/office/powerpoint/2010/main" val="110683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Typical CFG for a given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1000" dirty="0"/>
              <a:t>1.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https://www.ndss-symposium.org/wp-content/uploads/2017/09/11Firmalice.slide_.pdf</a:t>
            </a:r>
            <a:r>
              <a:rPr lang="en-US" sz="500" dirty="0"/>
              <a:t>.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F7E0F-39AE-699B-ECB2-D7328668B1B4}"/>
              </a:ext>
            </a:extLst>
          </p:cNvPr>
          <p:cNvSpPr txBox="1"/>
          <p:nvPr/>
        </p:nvSpPr>
        <p:spPr>
          <a:xfrm>
            <a:off x="2670832" y="5922397"/>
            <a:ext cx="3563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Conceptual authentication bypass vulnerability</a:t>
            </a:r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3F5E6-5FE2-50E3-ADF8-1F2AB685E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75" y="1325563"/>
            <a:ext cx="1682115" cy="372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B5FA12-92EA-5250-2776-16AECC12A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37223"/>
            <a:ext cx="1326407" cy="5739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245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0F869F-DB08-41C4-EAAD-32BC2427B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70" y="767715"/>
            <a:ext cx="3528060" cy="53225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WL subtree hash relabeling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39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F7E0F-39AE-699B-ECB2-D7328668B1B4}"/>
              </a:ext>
            </a:extLst>
          </p:cNvPr>
          <p:cNvSpPr txBox="1"/>
          <p:nvPr/>
        </p:nvSpPr>
        <p:spPr>
          <a:xfrm>
            <a:off x="2686051" y="6048574"/>
            <a:ext cx="471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WL graph hash algorithms' first iteration in the context of CFG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6132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F022B2-3538-CF28-1C45-E3CEF5C235F9}"/>
              </a:ext>
            </a:extLst>
          </p:cNvPr>
          <p:cNvSpPr/>
          <p:nvPr/>
        </p:nvSpPr>
        <p:spPr>
          <a:xfrm>
            <a:off x="4604303" y="1359311"/>
            <a:ext cx="4102376" cy="43754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39" y="0"/>
            <a:ext cx="845173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Malware detection by Control Flow Graphs (CFG) of binary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1100" dirty="0"/>
              <a:t>Funded by the US Department of Homeland Security under Contract No. 70RSAT22CB0000005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1CBFD-A5AE-0F4C-01FB-8AE5F1C74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8B176F8-DFEE-B537-EED9-B261941A2163}"/>
              </a:ext>
            </a:extLst>
          </p:cNvPr>
          <p:cNvSpPr/>
          <p:nvPr/>
        </p:nvSpPr>
        <p:spPr>
          <a:xfrm>
            <a:off x="3155505" y="2904691"/>
            <a:ext cx="1483480" cy="9362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Python</a:t>
            </a:r>
          </a:p>
          <a:p>
            <a:pPr algn="ctr"/>
            <a:r>
              <a:rPr lang="en-US" sz="1350" i="1" dirty="0" err="1"/>
              <a:t>angr</a:t>
            </a:r>
            <a:r>
              <a:rPr lang="en-US" sz="1350" dirty="0"/>
              <a:t> library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C22C2B-CAC4-E26A-807C-9463AA5332BE}"/>
              </a:ext>
            </a:extLst>
          </p:cNvPr>
          <p:cNvSpPr/>
          <p:nvPr/>
        </p:nvSpPr>
        <p:spPr>
          <a:xfrm>
            <a:off x="1076701" y="1325563"/>
            <a:ext cx="2060601" cy="437760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402000  endbr64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402004  sub     </a:t>
            </a:r>
            <a:r>
              <a:rPr lang="en-US" sz="800" dirty="0" err="1">
                <a:solidFill>
                  <a:schemeClr val="tx1"/>
                </a:solidFill>
              </a:rPr>
              <a:t>rsp</a:t>
            </a:r>
            <a:r>
              <a:rPr lang="en-US" sz="800" dirty="0">
                <a:solidFill>
                  <a:schemeClr val="tx1"/>
                </a:solidFill>
              </a:rPr>
              <a:t>, 0x8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402008  mov     </a:t>
            </a:r>
            <a:r>
              <a:rPr lang="en-US" sz="800" dirty="0" err="1">
                <a:solidFill>
                  <a:schemeClr val="tx1"/>
                </a:solidFill>
              </a:rPr>
              <a:t>rax</a:t>
            </a:r>
            <a:r>
              <a:rPr lang="en-US" sz="800" dirty="0">
                <a:solidFill>
                  <a:schemeClr val="tx1"/>
                </a:solidFill>
              </a:rPr>
              <a:t>, qword </a:t>
            </a:r>
            <a:r>
              <a:rPr lang="en-US" sz="800" dirty="0" err="1">
                <a:solidFill>
                  <a:schemeClr val="tx1"/>
                </a:solidFill>
              </a:rPr>
              <a:t>ptr</a:t>
            </a:r>
            <a:r>
              <a:rPr lang="en-US" sz="800" dirty="0">
                <a:solidFill>
                  <a:schemeClr val="tx1"/>
                </a:solidFill>
              </a:rPr>
              <a:t> [0x409fd0]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40200f  test    </a:t>
            </a:r>
            <a:r>
              <a:rPr lang="en-US" sz="800" dirty="0" err="1">
                <a:solidFill>
                  <a:schemeClr val="tx1"/>
                </a:solidFill>
              </a:rPr>
              <a:t>rax</a:t>
            </a:r>
            <a:r>
              <a:rPr lang="en-US" sz="800" dirty="0">
                <a:solidFill>
                  <a:schemeClr val="tx1"/>
                </a:solidFill>
              </a:rPr>
              <a:t>, </a:t>
            </a:r>
            <a:r>
              <a:rPr lang="en-US" sz="800" dirty="0" err="1">
                <a:solidFill>
                  <a:schemeClr val="tx1"/>
                </a:solidFill>
              </a:rPr>
              <a:t>rax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402012  je      0x402016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402016  add     </a:t>
            </a:r>
            <a:r>
              <a:rPr lang="en-US" sz="800" dirty="0" err="1">
                <a:solidFill>
                  <a:schemeClr val="tx1"/>
                </a:solidFill>
              </a:rPr>
              <a:t>rsp</a:t>
            </a:r>
            <a:r>
              <a:rPr lang="en-US" sz="800" dirty="0">
                <a:solidFill>
                  <a:schemeClr val="tx1"/>
                </a:solidFill>
              </a:rPr>
              <a:t>, 0x8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40201a  ret    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402014  call    </a:t>
            </a:r>
            <a:r>
              <a:rPr lang="en-US" sz="800" dirty="0" err="1">
                <a:solidFill>
                  <a:schemeClr val="tx1"/>
                </a:solidFill>
              </a:rPr>
              <a:t>rax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402020  push    qword </a:t>
            </a:r>
            <a:r>
              <a:rPr lang="en-US" sz="800" dirty="0" err="1">
                <a:solidFill>
                  <a:schemeClr val="tx1"/>
                </a:solidFill>
              </a:rPr>
              <a:t>ptr</a:t>
            </a:r>
            <a:r>
              <a:rPr lang="en-US" sz="800" dirty="0">
                <a:solidFill>
                  <a:schemeClr val="tx1"/>
                </a:solidFill>
              </a:rPr>
              <a:t> [0x409e70]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402026  </a:t>
            </a:r>
            <a:r>
              <a:rPr lang="en-US" sz="800" dirty="0" err="1">
                <a:solidFill>
                  <a:schemeClr val="tx1"/>
                </a:solidFill>
              </a:rPr>
              <a:t>bnd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jmp</a:t>
            </a:r>
            <a:r>
              <a:rPr lang="en-US" sz="800" dirty="0">
                <a:solidFill>
                  <a:schemeClr val="tx1"/>
                </a:solidFill>
              </a:rPr>
              <a:t> qword </a:t>
            </a:r>
            <a:r>
              <a:rPr lang="en-US" sz="800" dirty="0" err="1">
                <a:solidFill>
                  <a:schemeClr val="tx1"/>
                </a:solidFill>
              </a:rPr>
              <a:t>ptr</a:t>
            </a:r>
            <a:r>
              <a:rPr lang="en-US" sz="800" dirty="0">
                <a:solidFill>
                  <a:schemeClr val="tx1"/>
                </a:solidFill>
              </a:rPr>
              <a:t> [0x409e78]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40202d  </a:t>
            </a:r>
            <a:r>
              <a:rPr lang="en-US" sz="800" dirty="0" err="1">
                <a:solidFill>
                  <a:schemeClr val="tx1"/>
                </a:solidFill>
              </a:rPr>
              <a:t>nop</a:t>
            </a:r>
            <a:r>
              <a:rPr lang="en-US" sz="800" dirty="0">
                <a:solidFill>
                  <a:schemeClr val="tx1"/>
                </a:solidFill>
              </a:rPr>
              <a:t>     </a:t>
            </a:r>
            <a:r>
              <a:rPr lang="en-US" sz="800" dirty="0" err="1">
                <a:solidFill>
                  <a:schemeClr val="tx1"/>
                </a:solidFill>
              </a:rPr>
              <a:t>dword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ptr</a:t>
            </a:r>
            <a:r>
              <a:rPr lang="en-US" sz="800" dirty="0">
                <a:solidFill>
                  <a:schemeClr val="tx1"/>
                </a:solidFill>
              </a:rPr>
              <a:t> [</a:t>
            </a:r>
            <a:r>
              <a:rPr lang="en-US" sz="800" dirty="0" err="1">
                <a:solidFill>
                  <a:schemeClr val="tx1"/>
                </a:solidFill>
              </a:rPr>
              <a:t>rax</a:t>
            </a:r>
            <a:r>
              <a:rPr lang="en-US" sz="800" dirty="0">
                <a:solidFill>
                  <a:schemeClr val="tx1"/>
                </a:solidFill>
              </a:rPr>
              <a:t>]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402030  endbr64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402034  push    0x0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402039  </a:t>
            </a:r>
            <a:r>
              <a:rPr lang="en-US" sz="800" dirty="0" err="1">
                <a:solidFill>
                  <a:schemeClr val="tx1"/>
                </a:solidFill>
              </a:rPr>
              <a:t>bnd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jmp</a:t>
            </a:r>
            <a:r>
              <a:rPr lang="en-US" sz="800" dirty="0">
                <a:solidFill>
                  <a:schemeClr val="tx1"/>
                </a:solidFill>
              </a:rPr>
              <a:t> sub_402020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40203f  </a:t>
            </a:r>
            <a:r>
              <a:rPr lang="en-US" sz="800" dirty="0" err="1">
                <a:solidFill>
                  <a:schemeClr val="tx1"/>
                </a:solidFill>
              </a:rPr>
              <a:t>nop</a:t>
            </a:r>
            <a:r>
              <a:rPr lang="en-US" sz="800" dirty="0">
                <a:solidFill>
                  <a:schemeClr val="tx1"/>
                </a:solidFill>
              </a:rPr>
              <a:t>    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402040  endbr64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402044  push    0x1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402049  </a:t>
            </a:r>
            <a:r>
              <a:rPr lang="en-US" sz="800" dirty="0" err="1">
                <a:solidFill>
                  <a:schemeClr val="tx1"/>
                </a:solidFill>
              </a:rPr>
              <a:t>bnd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jmp</a:t>
            </a:r>
            <a:r>
              <a:rPr lang="en-US" sz="800" dirty="0">
                <a:solidFill>
                  <a:schemeClr val="tx1"/>
                </a:solidFill>
              </a:rPr>
              <a:t> sub_402020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40204f  </a:t>
            </a:r>
            <a:r>
              <a:rPr lang="en-US" sz="800" dirty="0" err="1">
                <a:solidFill>
                  <a:schemeClr val="tx1"/>
                </a:solidFill>
              </a:rPr>
              <a:t>nop</a:t>
            </a:r>
            <a:r>
              <a:rPr lang="en-US" sz="800" dirty="0">
                <a:solidFill>
                  <a:schemeClr val="tx1"/>
                </a:solidFill>
              </a:rPr>
              <a:t>    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402050  endbr64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402054  push    0x2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402059  </a:t>
            </a:r>
            <a:r>
              <a:rPr lang="en-US" sz="800" dirty="0" err="1">
                <a:solidFill>
                  <a:schemeClr val="tx1"/>
                </a:solidFill>
              </a:rPr>
              <a:t>bnd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jmp</a:t>
            </a:r>
            <a:r>
              <a:rPr lang="en-US" sz="800" dirty="0">
                <a:solidFill>
                  <a:schemeClr val="tx1"/>
                </a:solidFill>
              </a:rPr>
              <a:t> sub_402020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40205f  </a:t>
            </a:r>
            <a:r>
              <a:rPr lang="en-US" sz="800" dirty="0" err="1">
                <a:solidFill>
                  <a:schemeClr val="tx1"/>
                </a:solidFill>
              </a:rPr>
              <a:t>nop</a:t>
            </a:r>
            <a:r>
              <a:rPr lang="en-US" sz="800" dirty="0">
                <a:solidFill>
                  <a:schemeClr val="tx1"/>
                </a:solidFill>
              </a:rPr>
              <a:t>    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402060  endbr64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402064  push    0x3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402069  </a:t>
            </a:r>
            <a:r>
              <a:rPr lang="en-US" sz="800" dirty="0" err="1">
                <a:solidFill>
                  <a:schemeClr val="tx1"/>
                </a:solidFill>
              </a:rPr>
              <a:t>bnd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jmp</a:t>
            </a:r>
            <a:r>
              <a:rPr lang="en-US" sz="800" dirty="0">
                <a:solidFill>
                  <a:schemeClr val="tx1"/>
                </a:solidFill>
              </a:rPr>
              <a:t> sub_402020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40206f  </a:t>
            </a:r>
            <a:r>
              <a:rPr lang="en-US" sz="800" dirty="0" err="1">
                <a:solidFill>
                  <a:schemeClr val="tx1"/>
                </a:solidFill>
              </a:rPr>
              <a:t>nop</a:t>
            </a:r>
            <a:r>
              <a:rPr lang="en-US" sz="800" dirty="0">
                <a:solidFill>
                  <a:schemeClr val="tx1"/>
                </a:solidFill>
              </a:rPr>
              <a:t>    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402070  endbr64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402074  push    0x4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402079  </a:t>
            </a:r>
            <a:r>
              <a:rPr lang="en-US" sz="800" dirty="0" err="1">
                <a:solidFill>
                  <a:schemeClr val="tx1"/>
                </a:solidFill>
              </a:rPr>
              <a:t>bnd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jmp</a:t>
            </a:r>
            <a:r>
              <a:rPr lang="en-US" sz="800" dirty="0">
                <a:solidFill>
                  <a:schemeClr val="tx1"/>
                </a:solidFill>
              </a:rPr>
              <a:t> sub_402020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40207f  </a:t>
            </a:r>
            <a:r>
              <a:rPr lang="en-US" sz="800" dirty="0" err="1">
                <a:solidFill>
                  <a:schemeClr val="tx1"/>
                </a:solidFill>
              </a:rPr>
              <a:t>nop</a:t>
            </a:r>
            <a:r>
              <a:rPr lang="en-US" sz="800" dirty="0">
                <a:solidFill>
                  <a:schemeClr val="tx1"/>
                </a:solidFill>
              </a:rPr>
              <a:t>    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402080  endbr64 </a:t>
            </a:r>
          </a:p>
          <a:p>
            <a:r>
              <a:rPr lang="en-US" sz="800" dirty="0">
                <a:solidFill>
                  <a:schemeClr val="tx1"/>
                </a:solidFill>
              </a:rPr>
              <a:t>402084  push    0x5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1CA0AB-33E9-0319-799B-DD3C1B1716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98" y="1310556"/>
            <a:ext cx="4166980" cy="4494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F733E8-279A-4329-4366-807CA5DE2960}"/>
              </a:ext>
            </a:extLst>
          </p:cNvPr>
          <p:cNvSpPr txBox="1"/>
          <p:nvPr/>
        </p:nvSpPr>
        <p:spPr>
          <a:xfrm>
            <a:off x="1359578" y="5810044"/>
            <a:ext cx="149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DF0AF-F198-9D8B-1CBF-82FE2491E70D}"/>
              </a:ext>
            </a:extLst>
          </p:cNvPr>
          <p:cNvSpPr txBox="1"/>
          <p:nvPr/>
        </p:nvSpPr>
        <p:spPr>
          <a:xfrm>
            <a:off x="5515344" y="5811573"/>
            <a:ext cx="264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Flow Graph (CFG)</a:t>
            </a:r>
          </a:p>
        </p:txBody>
      </p:sp>
    </p:spTree>
    <p:extLst>
      <p:ext uri="{BB962C8B-B14F-4D97-AF65-F5344CB8AC3E}">
        <p14:creationId xmlns:p14="http://schemas.microsoft.com/office/powerpoint/2010/main" val="3651667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Supervised dictionary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40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1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2D3940-F803-491A-FDA0-7F3FA4E22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55299"/>
              </p:ext>
            </p:extLst>
          </p:nvPr>
        </p:nvGraphicFramePr>
        <p:xfrm>
          <a:off x="2731901" y="3963262"/>
          <a:ext cx="4038600" cy="1178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240">
                  <a:extLst>
                    <a:ext uri="{9D8B030D-6E8A-4147-A177-3AD203B41FA5}">
                      <a16:colId xmlns:a16="http://schemas.microsoft.com/office/drawing/2014/main" val="1675768068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524797144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1121041040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2076839043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2429090059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3621129366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4215293200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549757411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3899506033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301706903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1008556782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2060285096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4054852129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291579344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1367090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263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219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81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5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588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7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21920" marR="121920" marT="60960" marB="6096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204107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CF54B4A6-5DAE-DC00-998F-BEB1731A2CFC}"/>
              </a:ext>
            </a:extLst>
          </p:cNvPr>
          <p:cNvSpPr/>
          <p:nvPr/>
        </p:nvSpPr>
        <p:spPr>
          <a:xfrm rot="5400000">
            <a:off x="3726610" y="4185574"/>
            <a:ext cx="146646" cy="2136064"/>
          </a:xfrm>
          <a:prstGeom prst="rightBrace">
            <a:avLst>
              <a:gd name="adj1" fmla="val 833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B010B28-5DCD-C854-CD05-FC27DFCC76B4}"/>
              </a:ext>
            </a:extLst>
          </p:cNvPr>
          <p:cNvSpPr/>
          <p:nvPr/>
        </p:nvSpPr>
        <p:spPr>
          <a:xfrm rot="5400000">
            <a:off x="5478933" y="4576455"/>
            <a:ext cx="133689" cy="1367259"/>
          </a:xfrm>
          <a:prstGeom prst="rightBrace">
            <a:avLst>
              <a:gd name="adj1" fmla="val 833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B275E1F-4BB5-6B78-D461-6F80ABF18BC5}"/>
              </a:ext>
            </a:extLst>
          </p:cNvPr>
          <p:cNvSpPr/>
          <p:nvPr/>
        </p:nvSpPr>
        <p:spPr>
          <a:xfrm rot="5400000">
            <a:off x="6448357" y="4993539"/>
            <a:ext cx="119996" cy="524291"/>
          </a:xfrm>
          <a:prstGeom prst="rightBrace">
            <a:avLst>
              <a:gd name="adj1" fmla="val 833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29417-81FA-6D22-A997-49DACE7895CF}"/>
              </a:ext>
            </a:extLst>
          </p:cNvPr>
          <p:cNvSpPr txBox="1"/>
          <p:nvPr/>
        </p:nvSpPr>
        <p:spPr>
          <a:xfrm>
            <a:off x="3500706" y="5365390"/>
            <a:ext cx="706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“normal”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35BFB-7DD4-80FD-0B13-3C6BCD4D52B5}"/>
              </a:ext>
            </a:extLst>
          </p:cNvPr>
          <p:cNvSpPr txBox="1"/>
          <p:nvPr/>
        </p:nvSpPr>
        <p:spPr>
          <a:xfrm>
            <a:off x="4897343" y="5363572"/>
            <a:ext cx="1557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“abnormality-1”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EAB6D-0D94-FD69-F513-704431841301}"/>
              </a:ext>
            </a:extLst>
          </p:cNvPr>
          <p:cNvSpPr txBox="1"/>
          <p:nvPr/>
        </p:nvSpPr>
        <p:spPr>
          <a:xfrm>
            <a:off x="6084373" y="5365390"/>
            <a:ext cx="1177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“abnormality-2”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42575-DDD2-3BEC-1F81-B0F3EE29B612}"/>
              </a:ext>
            </a:extLst>
          </p:cNvPr>
          <p:cNvSpPr/>
          <p:nvPr/>
        </p:nvSpPr>
        <p:spPr>
          <a:xfrm>
            <a:off x="4541150" y="3993681"/>
            <a:ext cx="641998" cy="12311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7200" b="1" spc="67" dirty="0">
                <a:ln w="38100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472648-D67C-E40D-50DA-322B16CB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54" y="1560294"/>
            <a:ext cx="3882094" cy="20579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C2D2D7-309C-2FB2-DC7D-6944F20E3F30}"/>
              </a:ext>
            </a:extLst>
          </p:cNvPr>
          <p:cNvSpPr txBox="1"/>
          <p:nvPr/>
        </p:nvSpPr>
        <p:spPr>
          <a:xfrm>
            <a:off x="2121344" y="1252517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 Consistent-KSVD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C7E5-804C-485B-AAC0-305A021C27AA}"/>
              </a:ext>
            </a:extLst>
          </p:cNvPr>
          <p:cNvSpPr txBox="1"/>
          <p:nvPr/>
        </p:nvSpPr>
        <p:spPr>
          <a:xfrm>
            <a:off x="2138683" y="3588759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Frozen-KSVD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06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41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10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24EB930-4160-6164-FE2E-89FA7500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060099"/>
            <a:ext cx="6858000" cy="47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4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42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endParaRPr lang="en-US" sz="7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832456E-CD0F-0A6D-746A-E0D0C7930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91" y="1086153"/>
            <a:ext cx="7886700" cy="49170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Goal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Graph embedding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Sparse representation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 ranking</a:t>
            </a:r>
          </a:p>
          <a:p>
            <a:pPr marL="0" indent="0">
              <a:buNone/>
            </a:pPr>
            <a:r>
              <a:rPr lang="en-US" dirty="0"/>
              <a:t>Objectives</a:t>
            </a:r>
          </a:p>
          <a:p>
            <a:pPr marL="457200" lvl="1" indent="0">
              <a:buNone/>
            </a:pPr>
            <a:r>
              <a:rPr lang="en-US" dirty="0"/>
              <a:t>Sparse dictionary learning on subtree patterns</a:t>
            </a:r>
          </a:p>
          <a:p>
            <a:pPr marL="457200" lvl="1" indent="0">
              <a:buNone/>
            </a:pPr>
            <a:r>
              <a:rPr lang="en-US" dirty="0"/>
              <a:t>Feature ranking of subtree patterns</a:t>
            </a:r>
          </a:p>
          <a:p>
            <a:pPr marL="457200" lvl="1" indent="0">
              <a:buNone/>
            </a:pPr>
            <a:r>
              <a:rPr lang="en-US" dirty="0"/>
              <a:t>Sparse representation on Hyperbolic space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3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 embedding is an important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700" dirty="0"/>
              <a:t>1. 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Cai, H., Zheng, V.W. and Chang, K.C.C., 2018. A comprehensive survey of graph embedding: Problems, techniques, and applications.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Knowledge and Data Engineering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(9), pp.1616-1637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733E8-279A-4329-4366-807CA5DE2960}"/>
              </a:ext>
            </a:extLst>
          </p:cNvPr>
          <p:cNvSpPr txBox="1"/>
          <p:nvPr/>
        </p:nvSpPr>
        <p:spPr>
          <a:xfrm>
            <a:off x="1052912" y="3399786"/>
            <a:ext cx="169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DF0AF-F198-9D8B-1CBF-82FE2491E70D}"/>
              </a:ext>
            </a:extLst>
          </p:cNvPr>
          <p:cNvSpPr txBox="1"/>
          <p:nvPr/>
        </p:nvSpPr>
        <p:spPr>
          <a:xfrm>
            <a:off x="3274631" y="3364558"/>
            <a:ext cx="270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Flow Graph (CFG)</a:t>
            </a:r>
          </a:p>
        </p:txBody>
      </p:sp>
      <p:sp>
        <p:nvSpPr>
          <p:cNvPr id="3" name="Flowchart: Document 2">
            <a:extLst>
              <a:ext uri="{FF2B5EF4-FFF2-40B4-BE49-F238E27FC236}">
                <a16:creationId xmlns:a16="http://schemas.microsoft.com/office/drawing/2014/main" id="{82369772-71B9-9659-D974-EA483B6DDC53}"/>
              </a:ext>
            </a:extLst>
          </p:cNvPr>
          <p:cNvSpPr/>
          <p:nvPr/>
        </p:nvSpPr>
        <p:spPr>
          <a:xfrm>
            <a:off x="1211021" y="4946664"/>
            <a:ext cx="593906" cy="856828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101010101011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9875A4-B4AE-C1F3-A27D-FAF0D4E0F45E}"/>
              </a:ext>
            </a:extLst>
          </p:cNvPr>
          <p:cNvGrpSpPr/>
          <p:nvPr/>
        </p:nvGrpSpPr>
        <p:grpSpPr>
          <a:xfrm>
            <a:off x="3940142" y="4973380"/>
            <a:ext cx="762480" cy="1126752"/>
            <a:chOff x="3701803" y="3546079"/>
            <a:chExt cx="714378" cy="115836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F2CEBB-A8C3-E34D-1593-A6480FE1D4B6}"/>
                </a:ext>
              </a:extLst>
            </p:cNvPr>
            <p:cNvSpPr/>
            <p:nvPr/>
          </p:nvSpPr>
          <p:spPr>
            <a:xfrm>
              <a:off x="3993778" y="3546079"/>
              <a:ext cx="168088" cy="190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6223EC-07BF-FA6C-81E8-F7927C2CD81B}"/>
                </a:ext>
              </a:extLst>
            </p:cNvPr>
            <p:cNvSpPr/>
            <p:nvPr/>
          </p:nvSpPr>
          <p:spPr>
            <a:xfrm>
              <a:off x="3701803" y="3828974"/>
              <a:ext cx="168088" cy="190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227A49-1FF8-BEEE-6C84-6703C8F5E2D9}"/>
                </a:ext>
              </a:extLst>
            </p:cNvPr>
            <p:cNvSpPr/>
            <p:nvPr/>
          </p:nvSpPr>
          <p:spPr>
            <a:xfrm>
              <a:off x="4222378" y="3774679"/>
              <a:ext cx="168088" cy="190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D9EC248-3B75-DB7E-1F92-A29129DF8FCA}"/>
                </a:ext>
              </a:extLst>
            </p:cNvPr>
            <p:cNvSpPr/>
            <p:nvPr/>
          </p:nvSpPr>
          <p:spPr>
            <a:xfrm>
              <a:off x="4248093" y="4117579"/>
              <a:ext cx="168088" cy="190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29571-966A-79A3-E71A-FE7904CFE7B0}"/>
                </a:ext>
              </a:extLst>
            </p:cNvPr>
            <p:cNvSpPr/>
            <p:nvPr/>
          </p:nvSpPr>
          <p:spPr>
            <a:xfrm>
              <a:off x="3937101" y="4514011"/>
              <a:ext cx="168088" cy="190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85AA6-38FF-C24A-34F2-003AB302782B}"/>
                </a:ext>
              </a:extLst>
            </p:cNvPr>
            <p:cNvSpPr/>
            <p:nvPr/>
          </p:nvSpPr>
          <p:spPr>
            <a:xfrm>
              <a:off x="3939900" y="4155817"/>
              <a:ext cx="168088" cy="190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B06029-D714-A3AD-81B6-58DC69F650D0}"/>
                </a:ext>
              </a:extLst>
            </p:cNvPr>
            <p:cNvCxnSpPr>
              <a:stCxn id="13" idx="5"/>
              <a:endCxn id="15" idx="1"/>
            </p:cNvCxnSpPr>
            <p:nvPr/>
          </p:nvCxnSpPr>
          <p:spPr>
            <a:xfrm>
              <a:off x="4137250" y="3708627"/>
              <a:ext cx="109744" cy="93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3BD3EE-1A0E-760B-815B-7B8D01A89212}"/>
                </a:ext>
              </a:extLst>
            </p:cNvPr>
            <p:cNvCxnSpPr>
              <a:stCxn id="13" idx="3"/>
              <a:endCxn id="14" idx="7"/>
            </p:cNvCxnSpPr>
            <p:nvPr/>
          </p:nvCxnSpPr>
          <p:spPr>
            <a:xfrm flipH="1">
              <a:off x="3845275" y="3708627"/>
              <a:ext cx="173119" cy="148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5FA1D-C29D-2C48-DDC9-977C00F0BF40}"/>
                </a:ext>
              </a:extLst>
            </p:cNvPr>
            <p:cNvCxnSpPr>
              <a:stCxn id="15" idx="4"/>
              <a:endCxn id="16" idx="0"/>
            </p:cNvCxnSpPr>
            <p:nvPr/>
          </p:nvCxnSpPr>
          <p:spPr>
            <a:xfrm>
              <a:off x="4306423" y="3965116"/>
              <a:ext cx="25715" cy="152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7973F84-DF34-46B2-DCEE-E7965CBB1A48}"/>
                </a:ext>
              </a:extLst>
            </p:cNvPr>
            <p:cNvCxnSpPr>
              <a:stCxn id="14" idx="5"/>
              <a:endCxn id="18" idx="0"/>
            </p:cNvCxnSpPr>
            <p:nvPr/>
          </p:nvCxnSpPr>
          <p:spPr>
            <a:xfrm>
              <a:off x="3845275" y="3991523"/>
              <a:ext cx="178670" cy="164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A407E5D-D566-2D7E-9CED-00D6D84A9C63}"/>
                </a:ext>
              </a:extLst>
            </p:cNvPr>
            <p:cNvCxnSpPr>
              <a:stCxn id="18" idx="4"/>
              <a:endCxn id="17" idx="0"/>
            </p:cNvCxnSpPr>
            <p:nvPr/>
          </p:nvCxnSpPr>
          <p:spPr>
            <a:xfrm flipH="1">
              <a:off x="4021145" y="4346254"/>
              <a:ext cx="2800" cy="1677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230026-090F-5678-583C-E4170AA1390B}"/>
                </a:ext>
              </a:extLst>
            </p:cNvPr>
            <p:cNvCxnSpPr>
              <a:stCxn id="16" idx="4"/>
              <a:endCxn id="17" idx="7"/>
            </p:cNvCxnSpPr>
            <p:nvPr/>
          </p:nvCxnSpPr>
          <p:spPr>
            <a:xfrm flipH="1">
              <a:off x="4080572" y="4308016"/>
              <a:ext cx="251565" cy="233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85734C1-7B17-E4FE-747E-ADC982263E3B}"/>
                </a:ext>
              </a:extLst>
            </p:cNvPr>
            <p:cNvCxnSpPr>
              <a:stCxn id="14" idx="4"/>
              <a:endCxn id="17" idx="1"/>
            </p:cNvCxnSpPr>
            <p:nvPr/>
          </p:nvCxnSpPr>
          <p:spPr>
            <a:xfrm>
              <a:off x="3785847" y="4019412"/>
              <a:ext cx="175869" cy="522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02518983-6154-161B-E2C2-64D43DBC2E0A}"/>
                </a:ext>
              </a:extLst>
            </p:cNvPr>
            <p:cNvCxnSpPr>
              <a:stCxn id="17" idx="2"/>
              <a:endCxn id="14" idx="2"/>
            </p:cNvCxnSpPr>
            <p:nvPr/>
          </p:nvCxnSpPr>
          <p:spPr>
            <a:xfrm rot="10800000">
              <a:off x="3701803" y="3924193"/>
              <a:ext cx="235298" cy="685037"/>
            </a:xfrm>
            <a:prstGeom prst="curvedConnector3">
              <a:avLst>
                <a:gd name="adj1" fmla="val 1728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Table 66">
            <a:extLst>
              <a:ext uri="{FF2B5EF4-FFF2-40B4-BE49-F238E27FC236}">
                <a16:creationId xmlns:a16="http://schemas.microsoft.com/office/drawing/2014/main" id="{58DAB063-E762-C2A8-012B-090043C65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25977"/>
              </p:ext>
            </p:extLst>
          </p:nvPr>
        </p:nvGraphicFramePr>
        <p:xfrm>
          <a:off x="6327080" y="3873508"/>
          <a:ext cx="2462871" cy="2070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957">
                  <a:extLst>
                    <a:ext uri="{9D8B030D-6E8A-4147-A177-3AD203B41FA5}">
                      <a16:colId xmlns:a16="http://schemas.microsoft.com/office/drawing/2014/main" val="1407730006"/>
                    </a:ext>
                  </a:extLst>
                </a:gridCol>
                <a:gridCol w="820957">
                  <a:extLst>
                    <a:ext uri="{9D8B030D-6E8A-4147-A177-3AD203B41FA5}">
                      <a16:colId xmlns:a16="http://schemas.microsoft.com/office/drawing/2014/main" val="391550754"/>
                    </a:ext>
                  </a:extLst>
                </a:gridCol>
                <a:gridCol w="820957">
                  <a:extLst>
                    <a:ext uri="{9D8B030D-6E8A-4147-A177-3AD203B41FA5}">
                      <a16:colId xmlns:a16="http://schemas.microsoft.com/office/drawing/2014/main" val="3086207607"/>
                    </a:ext>
                  </a:extLst>
                </a:gridCol>
              </a:tblGrid>
              <a:tr h="386838">
                <a:tc>
                  <a:txBody>
                    <a:bodyPr/>
                    <a:lstStyle/>
                    <a:p>
                      <a:r>
                        <a:rPr lang="en-US" sz="1000" dirty="0"/>
                        <a:t>Dimension</a:t>
                      </a:r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Prog1</a:t>
                      </a:r>
                    </a:p>
                  </a:txBody>
                  <a:tcPr marL="88153" marR="88153" marT="44077" marB="4407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Prog2</a:t>
                      </a:r>
                    </a:p>
                  </a:txBody>
                  <a:tcPr marL="88153" marR="88153" marT="44077" marB="44077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108526"/>
                  </a:ext>
                </a:extLst>
              </a:tr>
              <a:tr h="23681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8153" marR="88153" marT="44077" marB="44077"/>
                </a:tc>
                <a:extLst>
                  <a:ext uri="{0D108BD9-81ED-4DB2-BD59-A6C34878D82A}">
                    <a16:rowId xmlns:a16="http://schemas.microsoft.com/office/drawing/2014/main" val="3295946421"/>
                  </a:ext>
                </a:extLst>
              </a:tr>
              <a:tr h="23681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8153" marR="88153" marT="44077" marB="44077"/>
                </a:tc>
                <a:extLst>
                  <a:ext uri="{0D108BD9-81ED-4DB2-BD59-A6C34878D82A}">
                    <a16:rowId xmlns:a16="http://schemas.microsoft.com/office/drawing/2014/main" val="2801293843"/>
                  </a:ext>
                </a:extLst>
              </a:tr>
              <a:tr h="23681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8153" marR="88153" marT="44077" marB="44077"/>
                </a:tc>
                <a:extLst>
                  <a:ext uri="{0D108BD9-81ED-4DB2-BD59-A6C34878D82A}">
                    <a16:rowId xmlns:a16="http://schemas.microsoft.com/office/drawing/2014/main" val="1171168352"/>
                  </a:ext>
                </a:extLst>
              </a:tr>
              <a:tr h="23681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8153" marR="88153" marT="44077" marB="44077"/>
                </a:tc>
                <a:extLst>
                  <a:ext uri="{0D108BD9-81ED-4DB2-BD59-A6C34878D82A}">
                    <a16:rowId xmlns:a16="http://schemas.microsoft.com/office/drawing/2014/main" val="3595411697"/>
                  </a:ext>
                </a:extLst>
              </a:tr>
              <a:tr h="23681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8153" marR="88153" marT="44077" marB="44077"/>
                </a:tc>
                <a:extLst>
                  <a:ext uri="{0D108BD9-81ED-4DB2-BD59-A6C34878D82A}">
                    <a16:rowId xmlns:a16="http://schemas.microsoft.com/office/drawing/2014/main" val="4105307562"/>
                  </a:ext>
                </a:extLst>
              </a:tr>
              <a:tr h="236810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8153" marR="88153" marT="44077" marB="44077"/>
                </a:tc>
                <a:extLst>
                  <a:ext uri="{0D108BD9-81ED-4DB2-BD59-A6C34878D82A}">
                    <a16:rowId xmlns:a16="http://schemas.microsoft.com/office/drawing/2014/main" val="2876198037"/>
                  </a:ext>
                </a:extLst>
              </a:tr>
              <a:tr h="236810">
                <a:tc>
                  <a:txBody>
                    <a:bodyPr/>
                    <a:lstStyle/>
                    <a:p>
                      <a:r>
                        <a:rPr lang="en-US" sz="1000" dirty="0"/>
                        <a:t>..</a:t>
                      </a:r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8153" marR="88153" marT="44077" marB="44077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88153" marR="88153" marT="44077" marB="44077"/>
                </a:tc>
                <a:extLst>
                  <a:ext uri="{0D108BD9-81ED-4DB2-BD59-A6C34878D82A}">
                    <a16:rowId xmlns:a16="http://schemas.microsoft.com/office/drawing/2014/main" val="4077580178"/>
                  </a:ext>
                </a:extLst>
              </a:tr>
            </a:tbl>
          </a:graphicData>
        </a:graphic>
      </p:graphicFrame>
      <p:sp>
        <p:nvSpPr>
          <p:cNvPr id="28" name="Flowchart: Document 27">
            <a:extLst>
              <a:ext uri="{FF2B5EF4-FFF2-40B4-BE49-F238E27FC236}">
                <a16:creationId xmlns:a16="http://schemas.microsoft.com/office/drawing/2014/main" id="{951C4085-BC5E-EEFB-F261-F951D98AD944}"/>
              </a:ext>
            </a:extLst>
          </p:cNvPr>
          <p:cNvSpPr/>
          <p:nvPr/>
        </p:nvSpPr>
        <p:spPr>
          <a:xfrm>
            <a:off x="1244660" y="3796285"/>
            <a:ext cx="553724" cy="874955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111010111011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EB826BA-D7D7-9917-0E99-E327956D85A7}"/>
              </a:ext>
            </a:extLst>
          </p:cNvPr>
          <p:cNvSpPr/>
          <p:nvPr/>
        </p:nvSpPr>
        <p:spPr>
          <a:xfrm rot="16200000">
            <a:off x="2607020" y="4542829"/>
            <a:ext cx="304861" cy="47160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9A1FDE-34CC-0C0C-076C-33EC4856D9EE}"/>
              </a:ext>
            </a:extLst>
          </p:cNvPr>
          <p:cNvGrpSpPr/>
          <p:nvPr/>
        </p:nvGrpSpPr>
        <p:grpSpPr>
          <a:xfrm>
            <a:off x="3918668" y="3708181"/>
            <a:ext cx="809365" cy="1178176"/>
            <a:chOff x="4866540" y="3504650"/>
            <a:chExt cx="791725" cy="115836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C861B00-8A39-A90B-60F8-79CA8CA0C830}"/>
                </a:ext>
              </a:extLst>
            </p:cNvPr>
            <p:cNvSpPr/>
            <p:nvPr/>
          </p:nvSpPr>
          <p:spPr>
            <a:xfrm>
              <a:off x="5235862" y="3504650"/>
              <a:ext cx="168088" cy="190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8160FD-6F38-C5A0-0902-D1248FE35260}"/>
                </a:ext>
              </a:extLst>
            </p:cNvPr>
            <p:cNvSpPr/>
            <p:nvPr/>
          </p:nvSpPr>
          <p:spPr>
            <a:xfrm>
              <a:off x="4866540" y="3951068"/>
              <a:ext cx="168088" cy="190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D522DD6-CC73-A77E-9824-7DAE1E7CA168}"/>
                </a:ext>
              </a:extLst>
            </p:cNvPr>
            <p:cNvSpPr/>
            <p:nvPr/>
          </p:nvSpPr>
          <p:spPr>
            <a:xfrm>
              <a:off x="5464462" y="3733250"/>
              <a:ext cx="168088" cy="190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DA5EA03-CCCA-B79F-0C2F-E931D790AFA3}"/>
                </a:ext>
              </a:extLst>
            </p:cNvPr>
            <p:cNvSpPr/>
            <p:nvPr/>
          </p:nvSpPr>
          <p:spPr>
            <a:xfrm>
              <a:off x="5490177" y="4076150"/>
              <a:ext cx="168088" cy="190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116EAA8-144E-E820-8F59-772BD866F2AC}"/>
                </a:ext>
              </a:extLst>
            </p:cNvPr>
            <p:cNvSpPr/>
            <p:nvPr/>
          </p:nvSpPr>
          <p:spPr>
            <a:xfrm>
              <a:off x="5179185" y="4472582"/>
              <a:ext cx="168088" cy="190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3F3162A-2965-7465-1A54-824A79BF8DDE}"/>
                </a:ext>
              </a:extLst>
            </p:cNvPr>
            <p:cNvSpPr/>
            <p:nvPr/>
          </p:nvSpPr>
          <p:spPr>
            <a:xfrm>
              <a:off x="5176434" y="3978451"/>
              <a:ext cx="168088" cy="190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5E92D2-A967-0BFB-718B-EB45E98ABD98}"/>
                </a:ext>
              </a:extLst>
            </p:cNvPr>
            <p:cNvCxnSpPr>
              <a:stCxn id="32" idx="5"/>
              <a:endCxn id="34" idx="1"/>
            </p:cNvCxnSpPr>
            <p:nvPr/>
          </p:nvCxnSpPr>
          <p:spPr>
            <a:xfrm>
              <a:off x="5379334" y="3667198"/>
              <a:ext cx="109744" cy="93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4AEBA5C-7DCA-06C2-A981-F3A8E72EB9E6}"/>
                </a:ext>
              </a:extLst>
            </p:cNvPr>
            <p:cNvCxnSpPr>
              <a:stCxn id="32" idx="3"/>
              <a:endCxn id="33" idx="7"/>
            </p:cNvCxnSpPr>
            <p:nvPr/>
          </p:nvCxnSpPr>
          <p:spPr>
            <a:xfrm flipH="1">
              <a:off x="5010012" y="3667198"/>
              <a:ext cx="250466" cy="311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FC3E2D0-C69F-7A89-A649-311F9B1A99CA}"/>
                </a:ext>
              </a:extLst>
            </p:cNvPr>
            <p:cNvCxnSpPr>
              <a:stCxn id="34" idx="4"/>
              <a:endCxn id="35" idx="0"/>
            </p:cNvCxnSpPr>
            <p:nvPr/>
          </p:nvCxnSpPr>
          <p:spPr>
            <a:xfrm>
              <a:off x="5548507" y="3923687"/>
              <a:ext cx="25715" cy="152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EE1414-0E51-6BF6-DE2D-14719F3D9D28}"/>
                </a:ext>
              </a:extLst>
            </p:cNvPr>
            <p:cNvCxnSpPr>
              <a:cxnSpLocks/>
              <a:stCxn id="34" idx="3"/>
              <a:endCxn id="37" idx="7"/>
            </p:cNvCxnSpPr>
            <p:nvPr/>
          </p:nvCxnSpPr>
          <p:spPr>
            <a:xfrm flipH="1">
              <a:off x="5319906" y="3895798"/>
              <a:ext cx="169172" cy="1105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913C326-58DD-2635-B9A4-793A173D67D3}"/>
                </a:ext>
              </a:extLst>
            </p:cNvPr>
            <p:cNvCxnSpPr>
              <a:stCxn id="37" idx="4"/>
              <a:endCxn id="36" idx="0"/>
            </p:cNvCxnSpPr>
            <p:nvPr/>
          </p:nvCxnSpPr>
          <p:spPr>
            <a:xfrm>
              <a:off x="5260478" y="4168888"/>
              <a:ext cx="2751" cy="303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25559BB-E031-AF09-FEBC-6820E4AC2113}"/>
                </a:ext>
              </a:extLst>
            </p:cNvPr>
            <p:cNvCxnSpPr>
              <a:stCxn id="35" idx="4"/>
              <a:endCxn id="36" idx="7"/>
            </p:cNvCxnSpPr>
            <p:nvPr/>
          </p:nvCxnSpPr>
          <p:spPr>
            <a:xfrm flipH="1">
              <a:off x="5322656" y="4266587"/>
              <a:ext cx="251565" cy="233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8FB838-4B35-E421-4799-029768C15719}"/>
                </a:ext>
              </a:extLst>
            </p:cNvPr>
            <p:cNvCxnSpPr>
              <a:stCxn id="33" idx="4"/>
              <a:endCxn id="36" idx="1"/>
            </p:cNvCxnSpPr>
            <p:nvPr/>
          </p:nvCxnSpPr>
          <p:spPr>
            <a:xfrm>
              <a:off x="4950585" y="4141505"/>
              <a:ext cx="253216" cy="358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41295993-1953-F1AE-9397-54DC138C5938}"/>
                </a:ext>
              </a:extLst>
            </p:cNvPr>
            <p:cNvCxnSpPr>
              <a:cxnSpLocks/>
              <a:stCxn id="36" idx="2"/>
              <a:endCxn id="37" idx="2"/>
            </p:cNvCxnSpPr>
            <p:nvPr/>
          </p:nvCxnSpPr>
          <p:spPr>
            <a:xfrm rot="10800000">
              <a:off x="5176433" y="4073670"/>
              <a:ext cx="2751" cy="494131"/>
            </a:xfrm>
            <a:prstGeom prst="curvedConnector3">
              <a:avLst>
                <a:gd name="adj1" fmla="val 633227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744AABD9-B3F3-943A-6A69-0EB76731B15C}"/>
                </a:ext>
              </a:extLst>
            </p:cNvPr>
            <p:cNvCxnSpPr>
              <a:cxnSpLocks/>
              <a:stCxn id="36" idx="6"/>
              <a:endCxn id="34" idx="6"/>
            </p:cNvCxnSpPr>
            <p:nvPr/>
          </p:nvCxnSpPr>
          <p:spPr>
            <a:xfrm flipV="1">
              <a:off x="5347272" y="3828468"/>
              <a:ext cx="285278" cy="739332"/>
            </a:xfrm>
            <a:prstGeom prst="curvedConnector3">
              <a:avLst>
                <a:gd name="adj1" fmla="val 1600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ED16CE-BFB6-A90E-290C-0C9611AEE65B}"/>
                </a:ext>
              </a:extLst>
            </p:cNvPr>
            <p:cNvCxnSpPr>
              <a:stCxn id="32" idx="4"/>
              <a:endCxn id="37" idx="0"/>
            </p:cNvCxnSpPr>
            <p:nvPr/>
          </p:nvCxnSpPr>
          <p:spPr>
            <a:xfrm flipH="1">
              <a:off x="5260477" y="3695087"/>
              <a:ext cx="59429" cy="283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rrow: Down 47">
            <a:extLst>
              <a:ext uri="{FF2B5EF4-FFF2-40B4-BE49-F238E27FC236}">
                <a16:creationId xmlns:a16="http://schemas.microsoft.com/office/drawing/2014/main" id="{96B549D2-6A0A-FDC4-E73C-8D7479A8D5DB}"/>
              </a:ext>
            </a:extLst>
          </p:cNvPr>
          <p:cNvSpPr/>
          <p:nvPr/>
        </p:nvSpPr>
        <p:spPr>
          <a:xfrm rot="16200000">
            <a:off x="5500708" y="4606749"/>
            <a:ext cx="304861" cy="47160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F67B14-C125-C135-93C0-79A19A4AC7AC}"/>
              </a:ext>
            </a:extLst>
          </p:cNvPr>
          <p:cNvSpPr txBox="1"/>
          <p:nvPr/>
        </p:nvSpPr>
        <p:spPr>
          <a:xfrm>
            <a:off x="374150" y="4037536"/>
            <a:ext cx="113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Benign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247AA-73AB-3A01-8F9B-ED1B031C3A8C}"/>
              </a:ext>
            </a:extLst>
          </p:cNvPr>
          <p:cNvSpPr txBox="1"/>
          <p:nvPr/>
        </p:nvSpPr>
        <p:spPr>
          <a:xfrm>
            <a:off x="254940" y="5131491"/>
            <a:ext cx="113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Malware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0D42EB-66F5-7624-4B2D-453EB97253EF}"/>
              </a:ext>
            </a:extLst>
          </p:cNvPr>
          <p:cNvSpPr txBox="1"/>
          <p:nvPr/>
        </p:nvSpPr>
        <p:spPr>
          <a:xfrm>
            <a:off x="6389651" y="3505108"/>
            <a:ext cx="262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Representation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028465A7-C856-E910-ADE2-1B699016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19" y="871032"/>
            <a:ext cx="4215385" cy="23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2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Overview of binary file analysis using CFGs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7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D4EC1-9CFF-A479-CDC6-92B4D6B9F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8" y="1730244"/>
            <a:ext cx="8130449" cy="3397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90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Unsupervised clustering of binary files using CFGs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468" y="6356351"/>
            <a:ext cx="5701582" cy="365125"/>
          </a:xfrm>
        </p:spPr>
        <p:txBody>
          <a:bodyPr/>
          <a:lstStyle/>
          <a:p>
            <a:r>
              <a:rPr lang="en-US" sz="700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CAAE1-CC6A-FD1E-49F9-850765DFE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0825"/>
            <a:ext cx="4376660" cy="328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CB6B5-C983-A9D4-1F9A-667AA9CCB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7" y="1639142"/>
            <a:ext cx="4519409" cy="3386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47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18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Goal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A129-1C94-002D-4A9C-22FF85BB5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21" y="1253331"/>
            <a:ext cx="78867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dirty="0"/>
              <a:t>Incorporate Sparse representation and its features for whole graph embedding.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Graph is represented as one sparse vector and two graphs with similar sub- structure are embedded to be closer.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Graph can be</a:t>
            </a:r>
          </a:p>
          <a:p>
            <a:pPr marL="457200" lvl="1" indent="0">
              <a:buNone/>
            </a:pPr>
            <a:r>
              <a:rPr lang="en-US" dirty="0"/>
              <a:t>Directed</a:t>
            </a:r>
          </a:p>
          <a:p>
            <a:pPr marL="457200" lvl="1" indent="0">
              <a:buNone/>
            </a:pPr>
            <a:r>
              <a:rPr lang="en-US" dirty="0"/>
              <a:t>Cyclic</a:t>
            </a:r>
          </a:p>
          <a:p>
            <a:pPr marL="457200" lvl="1" indent="0">
              <a:buNone/>
            </a:pPr>
            <a:r>
              <a:rPr lang="en-US" dirty="0"/>
              <a:t>Have node feature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9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238-6D75-A7E2-7830-2A6C308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Objectives</a:t>
            </a:r>
            <a:b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59B6-55F1-69C7-31E3-EB77E7F7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 develop a sub-tree pattern based sparse graph embedding method</a:t>
            </a:r>
          </a:p>
          <a:p>
            <a:pPr marL="457200" lvl="1" indent="0">
              <a:buNone/>
            </a:pPr>
            <a:r>
              <a:rPr lang="en-US" dirty="0"/>
              <a:t>	WL+KSVD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Framework for Identifying important sub-tree patterns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 a sparse graph representation in hyperbolic space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A4EEE-03B1-C7A8-4750-5699DF9F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F14-7CCA-3885-B6E4-978AF6D3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3F7F-203E-4732-AE28-AC361BF275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3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py of ENGR610 Ch2.6_3.2.pptx" id="{C03D6F75-FA74-4A26-8900-40A221897F9A}" vid="{1DC6BD1E-A838-4808-81CB-B5BD7FBB97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</TotalTime>
  <Words>1771</Words>
  <Application>Microsoft Office PowerPoint</Application>
  <PresentationFormat>On-screen Show (4:3)</PresentationFormat>
  <Paragraphs>498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Times New Roman</vt:lpstr>
      <vt:lpstr>Office Theme</vt:lpstr>
      <vt:lpstr>1_Office Theme</vt:lpstr>
      <vt:lpstr>PowerPoint Presentation</vt:lpstr>
      <vt:lpstr>Graphs are helpful</vt:lpstr>
      <vt:lpstr>Overview</vt:lpstr>
      <vt:lpstr>Malware detection by Control Flow Graphs (CFG) of binary files</vt:lpstr>
      <vt:lpstr>Graph embedding is an important process</vt:lpstr>
      <vt:lpstr>Overview of binary file analysis using CFGs</vt:lpstr>
      <vt:lpstr>Unsupervised clustering of binary files using CFGs</vt:lpstr>
      <vt:lpstr>Goal</vt:lpstr>
      <vt:lpstr>Objectives </vt:lpstr>
      <vt:lpstr>Objectives overview </vt:lpstr>
      <vt:lpstr>Objectives overview </vt:lpstr>
      <vt:lpstr>Objectives overview </vt:lpstr>
      <vt:lpstr>Overview</vt:lpstr>
      <vt:lpstr>Graph embedding</vt:lpstr>
      <vt:lpstr>Graph embedding types</vt:lpstr>
      <vt:lpstr>Graph embedding techniques</vt:lpstr>
      <vt:lpstr>Graph2Vec overview</vt:lpstr>
      <vt:lpstr>Weisfeiler-Lehman subtree hash </vt:lpstr>
      <vt:lpstr>Word2Vec</vt:lpstr>
      <vt:lpstr>Poincare map</vt:lpstr>
      <vt:lpstr>Sparse Representation</vt:lpstr>
      <vt:lpstr>Sparse Representation</vt:lpstr>
      <vt:lpstr>Learned dictionary is in the same input space</vt:lpstr>
      <vt:lpstr>Dictionary based Feature Ranking metrics</vt:lpstr>
      <vt:lpstr>Sparse coding-based FR</vt:lpstr>
      <vt:lpstr>PowerPoint Presentation</vt:lpstr>
      <vt:lpstr>Overview</vt:lpstr>
      <vt:lpstr>Graph2Vec</vt:lpstr>
      <vt:lpstr>WL+KSVD</vt:lpstr>
      <vt:lpstr>Preliminary results</vt:lpstr>
      <vt:lpstr>Pipeline</vt:lpstr>
      <vt:lpstr>Identifying vulnerable subtree structures</vt:lpstr>
      <vt:lpstr>Hyperbolic space</vt:lpstr>
      <vt:lpstr>Hyperbolic space dictionary learning</vt:lpstr>
      <vt:lpstr>Q&amp;A  Summary </vt:lpstr>
      <vt:lpstr>Graph Kernels</vt:lpstr>
      <vt:lpstr>Graph Kernel selection guideline</vt:lpstr>
      <vt:lpstr>Typical CFG for a given program</vt:lpstr>
      <vt:lpstr>WL subtree hash relabeling</vt:lpstr>
      <vt:lpstr>Supervised dictionary learning</vt:lpstr>
      <vt:lpstr>Feature selection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Kaveen Liyanage</dc:creator>
  <cp:lastModifiedBy>Kaveen Liyanage</cp:lastModifiedBy>
  <cp:revision>8</cp:revision>
  <dcterms:created xsi:type="dcterms:W3CDTF">2022-11-02T07:15:44Z</dcterms:created>
  <dcterms:modified xsi:type="dcterms:W3CDTF">2022-11-02T18:15:56Z</dcterms:modified>
</cp:coreProperties>
</file>